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06" r:id="rId2"/>
  </p:sldMasterIdLst>
  <p:notesMasterIdLst>
    <p:notesMasterId r:id="rId14"/>
  </p:notesMasterIdLst>
  <p:sldIdLst>
    <p:sldId id="267" r:id="rId3"/>
    <p:sldId id="271" r:id="rId4"/>
    <p:sldId id="273" r:id="rId5"/>
    <p:sldId id="277" r:id="rId6"/>
    <p:sldId id="279" r:id="rId7"/>
    <p:sldId id="278" r:id="rId8"/>
    <p:sldId id="283" r:id="rId9"/>
    <p:sldId id="282" r:id="rId10"/>
    <p:sldId id="280" r:id="rId11"/>
    <p:sldId id="281" r:id="rId12"/>
    <p:sldId id="284" r:id="rId1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7CB2"/>
    <a:srgbClr val="FC211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37"/>
        <p:guide pos="290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5FD39-9E76-4825-AB96-3F4C349A4699}" type="datetimeFigureOut">
              <a:rPr lang="hr-HR" smtClean="0"/>
              <a:pPr/>
              <a:t>17.8.2021.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6D261-30A9-420C-AEFD-2F56BF8B0E0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9385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2F4EEF3D-35B6-48B9-8268-15378AAA2E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55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8831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46903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809860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0328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1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8235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4378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31948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541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532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66A04-B122-4B8D-8ED6-E15888C0042C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F93BD-0ADA-4266-AECB-68E653A919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90798" y="1003562"/>
            <a:ext cx="7772400" cy="1470025"/>
          </a:xfrm>
        </p:spPr>
        <p:txBody>
          <a:bodyPr/>
          <a:lstStyle/>
          <a:p>
            <a:pPr marL="358775"/>
            <a:r>
              <a:rPr lang="hr-HR" altLang="sr-Latn-RS" sz="4800" dirty="0"/>
              <a:t>1. REALNI BROJEVI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288473" y="2298329"/>
            <a:ext cx="6400800" cy="2819936"/>
          </a:xfrm>
        </p:spPr>
        <p:txBody>
          <a:bodyPr/>
          <a:lstStyle/>
          <a:p>
            <a:pPr eaLnBrk="1" hangingPunct="1"/>
            <a:r>
              <a:rPr lang="hr-HR" altLang="sr-Latn-RS" sz="4400" dirty="0"/>
              <a:t>1.5. Računanje s podatcima prikazanim znanstvenim zapisom</a:t>
            </a:r>
          </a:p>
        </p:txBody>
      </p:sp>
    </p:spTree>
    <p:extLst>
      <p:ext uri="{BB962C8B-B14F-4D97-AF65-F5344CB8AC3E}">
        <p14:creationId xmlns:p14="http://schemas.microsoft.com/office/powerpoint/2010/main" val="193093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7723" y="0"/>
            <a:ext cx="3036277" cy="2337014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255723" y="339673"/>
            <a:ext cx="585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Promjer stanice je 0.000000493 m.</a:t>
            </a:r>
          </a:p>
          <a:p>
            <a:r>
              <a:rPr lang="hr-HR" sz="2800" dirty="0"/>
              <a:t>Zapiši tu udaljenost u znanstvenom obliku. </a:t>
            </a:r>
          </a:p>
        </p:txBody>
      </p:sp>
      <p:sp>
        <p:nvSpPr>
          <p:cNvPr id="4" name="Pravokutnik 3"/>
          <p:cNvSpPr/>
          <p:nvPr/>
        </p:nvSpPr>
        <p:spPr>
          <a:xfrm>
            <a:off x="662033" y="3037517"/>
            <a:ext cx="26869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0 000000493 m</a:t>
            </a:r>
          </a:p>
        </p:txBody>
      </p:sp>
      <p:sp>
        <p:nvSpPr>
          <p:cNvPr id="13" name="Elipsa 12"/>
          <p:cNvSpPr/>
          <p:nvPr/>
        </p:nvSpPr>
        <p:spPr>
          <a:xfrm>
            <a:off x="964947" y="3393580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Strelica zakrivljena gore 14"/>
          <p:cNvSpPr/>
          <p:nvPr/>
        </p:nvSpPr>
        <p:spPr>
          <a:xfrm>
            <a:off x="964947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17" name="Strelica zakrivljena gore 16"/>
          <p:cNvSpPr/>
          <p:nvPr/>
        </p:nvSpPr>
        <p:spPr>
          <a:xfrm>
            <a:off x="1171396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18" name="Strelica zakrivljena gore 17"/>
          <p:cNvSpPr/>
          <p:nvPr/>
        </p:nvSpPr>
        <p:spPr>
          <a:xfrm>
            <a:off x="1377845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19" name="Strelica zakrivljena gore 18"/>
          <p:cNvSpPr/>
          <p:nvPr/>
        </p:nvSpPr>
        <p:spPr>
          <a:xfrm>
            <a:off x="1584294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20" name="Strelica zakrivljena gore 19"/>
          <p:cNvSpPr/>
          <p:nvPr/>
        </p:nvSpPr>
        <p:spPr>
          <a:xfrm>
            <a:off x="1790743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21" name="Strelica zakrivljena gore 20"/>
          <p:cNvSpPr/>
          <p:nvPr/>
        </p:nvSpPr>
        <p:spPr>
          <a:xfrm>
            <a:off x="1997192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22" name="Strelica zakrivljena gore 21"/>
          <p:cNvSpPr/>
          <p:nvPr/>
        </p:nvSpPr>
        <p:spPr>
          <a:xfrm>
            <a:off x="2203640" y="3458291"/>
            <a:ext cx="288000" cy="216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0070C0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07CB2"/>
              </a:solidFill>
            </a:endParaRPr>
          </a:p>
        </p:txBody>
      </p:sp>
      <p:sp>
        <p:nvSpPr>
          <p:cNvPr id="23" name="Pravokutnik 22"/>
          <p:cNvSpPr/>
          <p:nvPr/>
        </p:nvSpPr>
        <p:spPr>
          <a:xfrm>
            <a:off x="3286041" y="3006496"/>
            <a:ext cx="21643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= 4 93 </a:t>
            </a:r>
            <a:r>
              <a:rPr lang="hr-HR" sz="32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latin typeface="+mn-lt"/>
                <a:cs typeface="Calibri" panose="020F0502020204030204" pitchFamily="34" charset="0"/>
              </a:rPr>
              <a:t> 10</a:t>
            </a:r>
            <a:r>
              <a:rPr lang="hr-HR" sz="2800" baseline="30000" dirty="0">
                <a:latin typeface="+mn-lt"/>
                <a:cs typeface="Calibri" panose="020F0502020204030204" pitchFamily="34" charset="0"/>
              </a:rPr>
              <a:t>–7</a:t>
            </a:r>
            <a:endParaRPr lang="hr-HR" sz="2800" dirty="0">
              <a:latin typeface="+mn-lt"/>
            </a:endParaRPr>
          </a:p>
        </p:txBody>
      </p:sp>
      <p:sp>
        <p:nvSpPr>
          <p:cNvPr id="24" name="Elipsa 23"/>
          <p:cNvSpPr/>
          <p:nvPr/>
        </p:nvSpPr>
        <p:spPr>
          <a:xfrm>
            <a:off x="3909940" y="3392488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5" name="TekstniOkvir 24"/>
          <p:cNvSpPr txBox="1"/>
          <p:nvPr/>
        </p:nvSpPr>
        <p:spPr>
          <a:xfrm>
            <a:off x="938685" y="3670769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107CB2"/>
                </a:solidFill>
              </a:rPr>
              <a:t>1</a:t>
            </a:r>
          </a:p>
        </p:txBody>
      </p:sp>
      <p:sp>
        <p:nvSpPr>
          <p:cNvPr id="26" name="TekstniOkvir 25"/>
          <p:cNvSpPr txBox="1"/>
          <p:nvPr/>
        </p:nvSpPr>
        <p:spPr>
          <a:xfrm>
            <a:off x="1148914" y="3670769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107CB2"/>
                </a:solidFill>
              </a:rPr>
              <a:t>2</a:t>
            </a:r>
          </a:p>
        </p:txBody>
      </p:sp>
      <p:sp>
        <p:nvSpPr>
          <p:cNvPr id="27" name="TekstniOkvir 26"/>
          <p:cNvSpPr txBox="1"/>
          <p:nvPr/>
        </p:nvSpPr>
        <p:spPr>
          <a:xfrm>
            <a:off x="1365522" y="3672981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107CB2"/>
                </a:solidFill>
              </a:rPr>
              <a:t>3</a:t>
            </a:r>
          </a:p>
        </p:txBody>
      </p:sp>
      <p:sp>
        <p:nvSpPr>
          <p:cNvPr id="28" name="TekstniOkvir 27"/>
          <p:cNvSpPr txBox="1"/>
          <p:nvPr/>
        </p:nvSpPr>
        <p:spPr>
          <a:xfrm>
            <a:off x="1568760" y="3670769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107CB2"/>
                </a:solidFill>
              </a:rPr>
              <a:t>4</a:t>
            </a:r>
          </a:p>
        </p:txBody>
      </p:sp>
      <p:sp>
        <p:nvSpPr>
          <p:cNvPr id="29" name="TekstniOkvir 28"/>
          <p:cNvSpPr txBox="1"/>
          <p:nvPr/>
        </p:nvSpPr>
        <p:spPr>
          <a:xfrm>
            <a:off x="1785633" y="3670769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107CB2"/>
                </a:solidFill>
              </a:rPr>
              <a:t>5</a:t>
            </a:r>
          </a:p>
        </p:txBody>
      </p:sp>
      <p:sp>
        <p:nvSpPr>
          <p:cNvPr id="30" name="TekstniOkvir 29"/>
          <p:cNvSpPr txBox="1"/>
          <p:nvPr/>
        </p:nvSpPr>
        <p:spPr>
          <a:xfrm>
            <a:off x="1985652" y="3672562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107CB2"/>
                </a:solidFill>
              </a:rPr>
              <a:t>6</a:t>
            </a:r>
          </a:p>
        </p:txBody>
      </p:sp>
      <p:sp>
        <p:nvSpPr>
          <p:cNvPr id="31" name="TekstniOkvir 30"/>
          <p:cNvSpPr txBox="1"/>
          <p:nvPr/>
        </p:nvSpPr>
        <p:spPr>
          <a:xfrm>
            <a:off x="2190985" y="3670769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107CB2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12351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F1AC68-D64A-4C48-B380-5472EEFB3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81884"/>
          </a:xfrm>
        </p:spPr>
        <p:txBody>
          <a:bodyPr/>
          <a:lstStyle/>
          <a:p>
            <a:r>
              <a:rPr lang="hr-HR" dirty="0"/>
              <a:t>Koliko je puta Zemljin promjer veći od promjera stanice?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FE481D91-D179-475C-9CB2-6F6ED64EDBC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217328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hr-HR" sz="2000" dirty="0" err="1"/>
              <a:t>d</a:t>
            </a:r>
            <a:r>
              <a:rPr lang="hr-HR" sz="1200" dirty="0" err="1"/>
              <a:t>Zemlje</a:t>
            </a:r>
            <a:r>
              <a:rPr lang="hr-HR" sz="2000" dirty="0"/>
              <a:t> = 1.2742 ∙ 10</a:t>
            </a:r>
            <a:r>
              <a:rPr lang="hr-HR" sz="2000" baseline="30000" dirty="0"/>
              <a:t>7 </a:t>
            </a:r>
            <a:r>
              <a:rPr lang="hr-HR" sz="2000" dirty="0"/>
              <a:t>m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D5E91187-CC91-4528-891A-CD142B0D489D}"/>
              </a:ext>
            </a:extLst>
          </p:cNvPr>
          <p:cNvSpPr txBox="1"/>
          <p:nvPr/>
        </p:nvSpPr>
        <p:spPr>
          <a:xfrm>
            <a:off x="433128" y="2747950"/>
            <a:ext cx="4727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err="1"/>
              <a:t>d</a:t>
            </a:r>
            <a:r>
              <a:rPr lang="hr-HR" sz="1200" dirty="0" err="1"/>
              <a:t>stanice</a:t>
            </a:r>
            <a:r>
              <a:rPr lang="hr-HR" sz="2000" dirty="0"/>
              <a:t> = 4.93 </a:t>
            </a:r>
            <a:r>
              <a:rPr lang="hr-HR" sz="24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000" dirty="0">
                <a:latin typeface="+mn-lt"/>
                <a:cs typeface="Calibri" panose="020F0502020204030204" pitchFamily="34" charset="0"/>
              </a:rPr>
              <a:t> 10</a:t>
            </a:r>
            <a:r>
              <a:rPr lang="hr-HR" sz="2000" baseline="30000" dirty="0">
                <a:latin typeface="+mn-lt"/>
                <a:cs typeface="Calibri" panose="020F0502020204030204" pitchFamily="34" charset="0"/>
              </a:rPr>
              <a:t>–7 </a:t>
            </a:r>
            <a:r>
              <a:rPr lang="hr-HR" sz="2000" dirty="0"/>
              <a:t>m</a:t>
            </a: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D14C1614-F918-4400-9C2A-028C2D1247E1}"/>
              </a:ext>
            </a:extLst>
          </p:cNvPr>
          <p:cNvCxnSpPr>
            <a:cxnSpLocks/>
          </p:cNvCxnSpPr>
          <p:nvPr/>
        </p:nvCxnSpPr>
        <p:spPr>
          <a:xfrm>
            <a:off x="503583" y="3207026"/>
            <a:ext cx="26371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kt 12">
            <a:extLst>
              <a:ext uri="{FF2B5EF4-FFF2-40B4-BE49-F238E27FC236}">
                <a16:creationId xmlns:a16="http://schemas.microsoft.com/office/drawing/2014/main" id="{E8EDE65B-B73E-4C1C-AC75-CB5BFAA4A8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482071"/>
              </p:ext>
            </p:extLst>
          </p:nvPr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98720" progId="Equation.DSMT4">
                  <p:embed/>
                </p:oleObj>
              </mc:Choice>
              <mc:Fallback>
                <p:oleObj name="Equation" r:id="rId2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>
            <a:extLst>
              <a:ext uri="{FF2B5EF4-FFF2-40B4-BE49-F238E27FC236}">
                <a16:creationId xmlns:a16="http://schemas.microsoft.com/office/drawing/2014/main" id="{39A4B965-1E8A-4D0E-B764-CDAD6D9762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762811"/>
              </p:ext>
            </p:extLst>
          </p:nvPr>
        </p:nvGraphicFramePr>
        <p:xfrm>
          <a:off x="695354" y="3392488"/>
          <a:ext cx="6054056" cy="2491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1920" imgH="1358640" progId="Equation.DSMT4">
                  <p:embed/>
                </p:oleObj>
              </mc:Choice>
              <mc:Fallback>
                <p:oleObj name="Equation" r:id="rId4" imgW="3301920" imgH="1358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5354" y="3392488"/>
                        <a:ext cx="6054056" cy="24914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>
            <a:extLst>
              <a:ext uri="{FF2B5EF4-FFF2-40B4-BE49-F238E27FC236}">
                <a16:creationId xmlns:a16="http://schemas.microsoft.com/office/drawing/2014/main" id="{29B22F1E-1D1E-44B5-BEDC-EBEF8D6072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803593"/>
              </p:ext>
            </p:extLst>
          </p:nvPr>
        </p:nvGraphicFramePr>
        <p:xfrm>
          <a:off x="699880" y="5806730"/>
          <a:ext cx="6066447" cy="435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87440" imgH="228600" progId="Equation.DSMT4">
                  <p:embed/>
                </p:oleObj>
              </mc:Choice>
              <mc:Fallback>
                <p:oleObj name="Equation" r:id="rId6" imgW="31874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9880" y="5806730"/>
                        <a:ext cx="6066447" cy="4350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kstniOkvir 15">
            <a:extLst>
              <a:ext uri="{FF2B5EF4-FFF2-40B4-BE49-F238E27FC236}">
                <a16:creationId xmlns:a16="http://schemas.microsoft.com/office/drawing/2014/main" id="{BD112CDF-86FB-41F0-895D-DDAAEB3B21CE}"/>
              </a:ext>
            </a:extLst>
          </p:cNvPr>
          <p:cNvSpPr txBox="1"/>
          <p:nvPr/>
        </p:nvSpPr>
        <p:spPr>
          <a:xfrm>
            <a:off x="4399722" y="6202018"/>
            <a:ext cx="3015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(</a:t>
            </a:r>
            <a:r>
              <a:rPr lang="hr-HR" dirty="0" err="1"/>
              <a:t>d</a:t>
            </a:r>
            <a:r>
              <a:rPr lang="hr-HR" sz="1100" dirty="0" err="1"/>
              <a:t>Z</a:t>
            </a:r>
            <a:r>
              <a:rPr lang="hr-HR" dirty="0"/>
              <a:t> je toliko puta veći od </a:t>
            </a:r>
            <a:r>
              <a:rPr lang="hr-HR" dirty="0" err="1"/>
              <a:t>d</a:t>
            </a:r>
            <a:r>
              <a:rPr lang="hr-HR" sz="1100" dirty="0" err="1"/>
              <a:t>s</a:t>
            </a:r>
            <a:r>
              <a:rPr lang="hr-H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3040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Slikovni rezultat za kemij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96503">
            <a:off x="332959" y="262508"/>
            <a:ext cx="2176002" cy="217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6" name="Picture 6" descr="Slikovni rezultat za fizik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0086">
            <a:off x="6813198" y="554893"/>
            <a:ext cx="1830620" cy="159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niOkvir 1"/>
          <p:cNvSpPr txBox="1"/>
          <p:nvPr/>
        </p:nvSpPr>
        <p:spPr>
          <a:xfrm>
            <a:off x="1745674" y="2095167"/>
            <a:ext cx="54476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600" dirty="0">
                <a:ln w="0"/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Znanstveni zapis broja</a:t>
            </a:r>
          </a:p>
        </p:txBody>
      </p:sp>
      <p:pic>
        <p:nvPicPr>
          <p:cNvPr id="25608" name="Picture 8" descr="Slikovni rezultat za biologij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676" y="3989373"/>
            <a:ext cx="1411969" cy="161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10" name="Picture 10" descr="Slikovni rezultat za geografij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102" y="4791750"/>
            <a:ext cx="1528840" cy="1444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79" y="4141462"/>
            <a:ext cx="1701562" cy="1434984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993" y="214238"/>
            <a:ext cx="2502842" cy="145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02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23"/>
          <p:cNvSpPr/>
          <p:nvPr/>
        </p:nvSpPr>
        <p:spPr>
          <a:xfrm>
            <a:off x="789901" y="122051"/>
            <a:ext cx="7453348" cy="21173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extBox 1"/>
          <p:cNvSpPr txBox="1"/>
          <p:nvPr/>
        </p:nvSpPr>
        <p:spPr>
          <a:xfrm>
            <a:off x="1210175" y="261044"/>
            <a:ext cx="71845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Znanstveni zapis broja je broj oblika: </a:t>
            </a:r>
          </a:p>
          <a:p>
            <a:r>
              <a:rPr lang="hr-HR" sz="3200" dirty="0">
                <a:solidFill>
                  <a:srgbClr val="FF0000"/>
                </a:solidFill>
              </a:rPr>
              <a:t>           broj </a:t>
            </a:r>
            <a:r>
              <a:rPr lang="hr-HR" sz="3200" dirty="0"/>
              <a:t>∙ potencija broja 10</a:t>
            </a:r>
          </a:p>
          <a:p>
            <a:r>
              <a:rPr lang="hr-HR" sz="3200" dirty="0"/>
              <a:t>                           a ∙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3552" y="1736700"/>
            <a:ext cx="54393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b="1" dirty="0">
                <a:solidFill>
                  <a:srgbClr val="FF0000"/>
                </a:solidFill>
              </a:rPr>
              <a:t>(a je element skupa Q, 1  a&lt;10, k   Z)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9900" y="3756419"/>
            <a:ext cx="3438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1.6726 ∙ 10</a:t>
            </a:r>
            <a:r>
              <a:rPr lang="hr-HR" sz="2800" baseline="30000" dirty="0"/>
              <a:t>23</a:t>
            </a:r>
            <a:endParaRPr lang="hr-HR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89900" y="5658729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12 742  ∙ 10</a:t>
            </a:r>
            <a:r>
              <a:rPr lang="hr-HR" sz="2800" baseline="30000" dirty="0"/>
              <a:t>3</a:t>
            </a:r>
            <a:endParaRPr lang="hr-H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89900" y="4390522"/>
            <a:ext cx="2436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14 ∙ 10</a:t>
            </a:r>
            <a:r>
              <a:rPr lang="hr-HR" sz="2800" baseline="30000" dirty="0"/>
              <a:t>8</a:t>
            </a:r>
            <a:endParaRPr lang="hr-HR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229465" y="3756419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3 467 ∙ 10</a:t>
            </a:r>
            <a:r>
              <a:rPr lang="hr-HR" sz="2800" baseline="30000" dirty="0"/>
              <a:t>3</a:t>
            </a:r>
            <a:endParaRPr lang="hr-HR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229465" y="5017705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3.467 ∙ 10</a:t>
            </a:r>
            <a:r>
              <a:rPr lang="hr-HR" sz="2800" baseline="30000" dirty="0"/>
              <a:t>6</a:t>
            </a:r>
            <a:endParaRPr lang="hr-HR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789900" y="5024625"/>
            <a:ext cx="2436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1.4 ∙ 10</a:t>
            </a:r>
            <a:r>
              <a:rPr lang="hr-HR" sz="2800" baseline="30000" dirty="0"/>
              <a:t>9</a:t>
            </a:r>
            <a:r>
              <a:rPr lang="hr-HR" sz="2800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29465" y="4387062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1.274  ∙ 10</a:t>
            </a:r>
            <a:r>
              <a:rPr lang="hr-HR" sz="2800" baseline="30000" dirty="0"/>
              <a:t>7</a:t>
            </a:r>
            <a:endParaRPr lang="hr-HR" sz="2800" dirty="0"/>
          </a:p>
        </p:txBody>
      </p:sp>
      <p:sp>
        <p:nvSpPr>
          <p:cNvPr id="14" name="Cross 13"/>
          <p:cNvSpPr/>
          <p:nvPr/>
        </p:nvSpPr>
        <p:spPr>
          <a:xfrm rot="18778913">
            <a:off x="2307960" y="4319583"/>
            <a:ext cx="622094" cy="595712"/>
          </a:xfrm>
          <a:prstGeom prst="plus">
            <a:avLst>
              <a:gd name="adj" fmla="val 37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29465" y="5648348"/>
            <a:ext cx="233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0.467 ∙ 10</a:t>
            </a:r>
            <a:r>
              <a:rPr lang="hr-HR" sz="2800" baseline="30000" dirty="0"/>
              <a:t>6</a:t>
            </a:r>
            <a:endParaRPr lang="hr-HR" sz="2800" dirty="0"/>
          </a:p>
        </p:txBody>
      </p:sp>
      <p:sp>
        <p:nvSpPr>
          <p:cNvPr id="18" name="TextBox 8"/>
          <p:cNvSpPr txBox="1"/>
          <p:nvPr/>
        </p:nvSpPr>
        <p:spPr>
          <a:xfrm>
            <a:off x="285683" y="2861286"/>
            <a:ext cx="9033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Koji je od sljedećih brojeva zapisan u znanstvenom obliku?</a:t>
            </a:r>
          </a:p>
        </p:txBody>
      </p:sp>
      <p:sp>
        <p:nvSpPr>
          <p:cNvPr id="26" name="Cross 13"/>
          <p:cNvSpPr/>
          <p:nvPr/>
        </p:nvSpPr>
        <p:spPr>
          <a:xfrm rot="18778913">
            <a:off x="3005556" y="5610761"/>
            <a:ext cx="622094" cy="595712"/>
          </a:xfrm>
          <a:prstGeom prst="plus">
            <a:avLst>
              <a:gd name="adj" fmla="val 37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0000"/>
              </a:solidFill>
            </a:endParaRPr>
          </a:p>
        </p:txBody>
      </p:sp>
      <p:sp>
        <p:nvSpPr>
          <p:cNvPr id="27" name="Cross 13"/>
          <p:cNvSpPr/>
          <p:nvPr/>
        </p:nvSpPr>
        <p:spPr>
          <a:xfrm rot="18778913">
            <a:off x="7195094" y="3696247"/>
            <a:ext cx="622094" cy="595712"/>
          </a:xfrm>
          <a:prstGeom prst="plus">
            <a:avLst>
              <a:gd name="adj" fmla="val 37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0000"/>
              </a:solidFill>
            </a:endParaRPr>
          </a:p>
        </p:txBody>
      </p:sp>
      <p:sp>
        <p:nvSpPr>
          <p:cNvPr id="28" name="Cross 13"/>
          <p:cNvSpPr/>
          <p:nvPr/>
        </p:nvSpPr>
        <p:spPr>
          <a:xfrm rot="18778913">
            <a:off x="7216260" y="5543105"/>
            <a:ext cx="622094" cy="595712"/>
          </a:xfrm>
          <a:prstGeom prst="plus">
            <a:avLst>
              <a:gd name="adj" fmla="val 37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0000"/>
              </a:solidFill>
            </a:endParaRPr>
          </a:p>
        </p:txBody>
      </p:sp>
      <p:pic>
        <p:nvPicPr>
          <p:cNvPr id="29" name="Slika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382" y="3540688"/>
            <a:ext cx="745652" cy="708119"/>
          </a:xfrm>
          <a:prstGeom prst="rect">
            <a:avLst/>
          </a:prstGeom>
        </p:spPr>
      </p:pic>
      <p:pic>
        <p:nvPicPr>
          <p:cNvPr id="30" name="Slika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289" y="4844355"/>
            <a:ext cx="745652" cy="708119"/>
          </a:xfrm>
          <a:prstGeom prst="rect">
            <a:avLst/>
          </a:prstGeom>
        </p:spPr>
      </p:pic>
      <p:pic>
        <p:nvPicPr>
          <p:cNvPr id="31" name="Slika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350" y="4151844"/>
            <a:ext cx="745652" cy="708119"/>
          </a:xfrm>
          <a:prstGeom prst="rect">
            <a:avLst/>
          </a:prstGeom>
        </p:spPr>
      </p:pic>
      <p:pic>
        <p:nvPicPr>
          <p:cNvPr id="32" name="Slika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619" y="4758837"/>
            <a:ext cx="745652" cy="708119"/>
          </a:xfrm>
          <a:prstGeom prst="rect">
            <a:avLst/>
          </a:prstGeom>
        </p:spPr>
      </p:pic>
      <p:graphicFrame>
        <p:nvGraphicFramePr>
          <p:cNvPr id="12" name="Objekt 11">
            <a:extLst>
              <a:ext uri="{FF2B5EF4-FFF2-40B4-BE49-F238E27FC236}">
                <a16:creationId xmlns:a16="http://schemas.microsoft.com/office/drawing/2014/main" id="{A02F54AA-86BB-4570-9127-870CAD49D9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04098"/>
              </p:ext>
            </p:extLst>
          </p:nvPr>
        </p:nvGraphicFramePr>
        <p:xfrm>
          <a:off x="5272314" y="1854675"/>
          <a:ext cx="20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241200" progId="Equation.DSMT4">
                  <p:embed/>
                </p:oleObj>
              </mc:Choice>
              <mc:Fallback>
                <p:oleObj name="Equation" r:id="rId3" imgW="2030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72314" y="1854675"/>
                        <a:ext cx="2032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>
            <a:extLst>
              <a:ext uri="{FF2B5EF4-FFF2-40B4-BE49-F238E27FC236}">
                <a16:creationId xmlns:a16="http://schemas.microsoft.com/office/drawing/2014/main" id="{8EF52203-58E3-4D9E-B54E-2D7050CD8B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116260"/>
              </p:ext>
            </p:extLst>
          </p:nvPr>
        </p:nvGraphicFramePr>
        <p:xfrm>
          <a:off x="4885129" y="1279958"/>
          <a:ext cx="567138" cy="477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00" imgH="203040" progId="Equation.DSMT4">
                  <p:embed/>
                </p:oleObj>
              </mc:Choice>
              <mc:Fallback>
                <p:oleObj name="Equation" r:id="rId5" imgW="241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85129" y="1279958"/>
                        <a:ext cx="567138" cy="477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>
            <a:extLst>
              <a:ext uri="{FF2B5EF4-FFF2-40B4-BE49-F238E27FC236}">
                <a16:creationId xmlns:a16="http://schemas.microsoft.com/office/drawing/2014/main" id="{3A7B946A-8836-46F0-B628-EC58A6C8A4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818080"/>
              </p:ext>
            </p:extLst>
          </p:nvPr>
        </p:nvGraphicFramePr>
        <p:xfrm>
          <a:off x="6486071" y="1827108"/>
          <a:ext cx="294739" cy="294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26720" progId="Equation.DSMT4">
                  <p:embed/>
                </p:oleObj>
              </mc:Choice>
              <mc:Fallback>
                <p:oleObj name="Equation" r:id="rId7" imgW="12672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86071" y="1827108"/>
                        <a:ext cx="294739" cy="2947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418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6" grpId="0"/>
      <p:bldP spid="18" grpId="0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4"/>
          <p:cNvSpPr txBox="1"/>
          <p:nvPr/>
        </p:nvSpPr>
        <p:spPr>
          <a:xfrm>
            <a:off x="443948" y="323159"/>
            <a:ext cx="53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Koje su jednakosti ispravne?</a:t>
            </a:r>
          </a:p>
        </p:txBody>
      </p:sp>
      <p:sp>
        <p:nvSpPr>
          <p:cNvPr id="5" name="TekstniOkvir 7"/>
          <p:cNvSpPr txBox="1"/>
          <p:nvPr/>
        </p:nvSpPr>
        <p:spPr>
          <a:xfrm>
            <a:off x="443948" y="1444018"/>
            <a:ext cx="5458280" cy="669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233 = 23.3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latin typeface="+mn-lt"/>
                <a:cs typeface="Calibri" panose="020F0502020204030204" pitchFamily="34" charset="0"/>
              </a:rPr>
              <a:t> 10</a:t>
            </a:r>
            <a:r>
              <a:rPr lang="hr-HR" sz="2800" baseline="30000" dirty="0">
                <a:latin typeface="+mn-lt"/>
                <a:cs typeface="Calibri" panose="020F0502020204030204" pitchFamily="34" charset="0"/>
              </a:rPr>
              <a:t>1</a:t>
            </a:r>
            <a:endParaRPr lang="hr-HR" sz="2800" dirty="0"/>
          </a:p>
        </p:txBody>
      </p:sp>
      <p:sp>
        <p:nvSpPr>
          <p:cNvPr id="22" name="TekstniOkvir 7"/>
          <p:cNvSpPr txBox="1"/>
          <p:nvPr/>
        </p:nvSpPr>
        <p:spPr>
          <a:xfrm>
            <a:off x="443948" y="2076676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233 = 233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latin typeface="+mn-lt"/>
                <a:cs typeface="Calibri" panose="020F0502020204030204" pitchFamily="34" charset="0"/>
              </a:rPr>
              <a:t> 10</a:t>
            </a:r>
            <a:r>
              <a:rPr lang="hr-HR" sz="2800" baseline="30000" dirty="0">
                <a:latin typeface="+mn-lt"/>
                <a:cs typeface="Calibri" panose="020F0502020204030204" pitchFamily="34" charset="0"/>
              </a:rPr>
              <a:t>0</a:t>
            </a:r>
            <a:endParaRPr lang="hr-HR" sz="2800" dirty="0"/>
          </a:p>
        </p:txBody>
      </p:sp>
      <p:sp>
        <p:nvSpPr>
          <p:cNvPr id="23" name="TekstniOkvir 7"/>
          <p:cNvSpPr txBox="1"/>
          <p:nvPr/>
        </p:nvSpPr>
        <p:spPr>
          <a:xfrm>
            <a:off x="443948" y="2778904"/>
            <a:ext cx="5458280" cy="669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233 = 2.33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latin typeface="+mn-lt"/>
                <a:cs typeface="Calibri" panose="020F0502020204030204" pitchFamily="34" charset="0"/>
              </a:rPr>
              <a:t> </a:t>
            </a:r>
            <a:r>
              <a:rPr lang="hr-HR" sz="2800" dirty="0">
                <a:cs typeface="Calibri" panose="020F0502020204030204" pitchFamily="34" charset="0"/>
              </a:rPr>
              <a:t>10</a:t>
            </a:r>
            <a:r>
              <a:rPr lang="hr-HR" sz="2800" baseline="30000" dirty="0">
                <a:cs typeface="Calibri" panose="020F0502020204030204" pitchFamily="34" charset="0"/>
              </a:rPr>
              <a:t>2</a:t>
            </a:r>
            <a:endParaRPr lang="hr-HR" sz="2800" dirty="0"/>
          </a:p>
        </p:txBody>
      </p:sp>
      <p:sp>
        <p:nvSpPr>
          <p:cNvPr id="24" name="TekstniOkvir 7"/>
          <p:cNvSpPr txBox="1"/>
          <p:nvPr/>
        </p:nvSpPr>
        <p:spPr>
          <a:xfrm>
            <a:off x="443948" y="3411561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233 = 0.233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latin typeface="+mn-lt"/>
                <a:cs typeface="Calibri" panose="020F0502020204030204" pitchFamily="34" charset="0"/>
              </a:rPr>
              <a:t> </a:t>
            </a:r>
            <a:r>
              <a:rPr lang="hr-HR" sz="2800" dirty="0">
                <a:cs typeface="Calibri" panose="020F0502020204030204" pitchFamily="34" charset="0"/>
              </a:rPr>
              <a:t>10</a:t>
            </a:r>
            <a:r>
              <a:rPr lang="hr-HR" sz="2800" baseline="30000" dirty="0">
                <a:cs typeface="Calibri" panose="020F0502020204030204" pitchFamily="34" charset="0"/>
              </a:rPr>
              <a:t>3</a:t>
            </a:r>
            <a:endParaRPr lang="hr-HR" sz="2800" dirty="0"/>
          </a:p>
        </p:txBody>
      </p:sp>
      <p:sp>
        <p:nvSpPr>
          <p:cNvPr id="25" name="TekstniOkvir 7"/>
          <p:cNvSpPr txBox="1"/>
          <p:nvPr/>
        </p:nvSpPr>
        <p:spPr>
          <a:xfrm>
            <a:off x="4936336" y="1444018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15 200 = 152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latin typeface="+mn-lt"/>
                <a:cs typeface="Calibri" panose="020F0502020204030204" pitchFamily="34" charset="0"/>
              </a:rPr>
              <a:t> 10</a:t>
            </a:r>
            <a:r>
              <a:rPr lang="hr-HR" sz="2800" baseline="30000" dirty="0">
                <a:latin typeface="+mn-lt"/>
                <a:cs typeface="Calibri" panose="020F0502020204030204" pitchFamily="34" charset="0"/>
              </a:rPr>
              <a:t>2</a:t>
            </a:r>
            <a:endParaRPr lang="hr-HR" sz="2800" dirty="0"/>
          </a:p>
        </p:txBody>
      </p:sp>
      <p:sp>
        <p:nvSpPr>
          <p:cNvPr id="26" name="TekstniOkvir 7"/>
          <p:cNvSpPr txBox="1"/>
          <p:nvPr/>
        </p:nvSpPr>
        <p:spPr>
          <a:xfrm>
            <a:off x="4936336" y="2076676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15 200 = 15.2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cs typeface="Calibri" panose="020F0502020204030204" pitchFamily="34" charset="0"/>
              </a:rPr>
              <a:t> 10</a:t>
            </a:r>
            <a:r>
              <a:rPr lang="hr-HR" sz="2800" baseline="30000" dirty="0">
                <a:cs typeface="Calibri" panose="020F0502020204030204" pitchFamily="34" charset="0"/>
              </a:rPr>
              <a:t>3</a:t>
            </a:r>
            <a:endParaRPr lang="hr-HR" sz="2800" dirty="0"/>
          </a:p>
        </p:txBody>
      </p:sp>
      <p:sp>
        <p:nvSpPr>
          <p:cNvPr id="27" name="TekstniOkvir 7"/>
          <p:cNvSpPr txBox="1"/>
          <p:nvPr/>
        </p:nvSpPr>
        <p:spPr>
          <a:xfrm>
            <a:off x="4936336" y="2778904"/>
            <a:ext cx="5458280" cy="669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15 200 = 1.52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cs typeface="Calibri" panose="020F0502020204030204" pitchFamily="34" charset="0"/>
              </a:rPr>
              <a:t> 10</a:t>
            </a:r>
            <a:r>
              <a:rPr lang="hr-HR" sz="2800" baseline="30000" dirty="0">
                <a:cs typeface="Calibri" panose="020F0502020204030204" pitchFamily="34" charset="0"/>
              </a:rPr>
              <a:t>4</a:t>
            </a:r>
            <a:endParaRPr lang="hr-HR" sz="2800" dirty="0"/>
          </a:p>
        </p:txBody>
      </p:sp>
      <p:sp>
        <p:nvSpPr>
          <p:cNvPr id="28" name="TekstniOkvir 7"/>
          <p:cNvSpPr txBox="1"/>
          <p:nvPr/>
        </p:nvSpPr>
        <p:spPr>
          <a:xfrm>
            <a:off x="4936336" y="3411561"/>
            <a:ext cx="5458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dirty="0"/>
              <a:t>15 200 = 0.152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hr-HR" sz="2800" dirty="0">
                <a:cs typeface="Calibri" panose="020F0502020204030204" pitchFamily="34" charset="0"/>
              </a:rPr>
              <a:t> 10</a:t>
            </a:r>
            <a:r>
              <a:rPr lang="hr-HR" sz="2800" baseline="30000" dirty="0">
                <a:cs typeface="Calibri" panose="020F0502020204030204" pitchFamily="34" charset="0"/>
              </a:rPr>
              <a:t>5</a:t>
            </a:r>
            <a:endParaRPr lang="hr-HR" sz="2800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600" y="1374448"/>
            <a:ext cx="745652" cy="708119"/>
          </a:xfrm>
          <a:prstGeom prst="rect">
            <a:avLst/>
          </a:prstGeom>
        </p:spPr>
      </p:pic>
      <p:pic>
        <p:nvPicPr>
          <p:cNvPr id="29" name="Slika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600" y="2016039"/>
            <a:ext cx="745652" cy="708119"/>
          </a:xfrm>
          <a:prstGeom prst="rect">
            <a:avLst/>
          </a:prstGeom>
        </p:spPr>
      </p:pic>
      <p:pic>
        <p:nvPicPr>
          <p:cNvPr id="30" name="Slika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600" y="2657630"/>
            <a:ext cx="745652" cy="708119"/>
          </a:xfrm>
          <a:prstGeom prst="rect">
            <a:avLst/>
          </a:prstGeom>
        </p:spPr>
      </p:pic>
      <p:pic>
        <p:nvPicPr>
          <p:cNvPr id="31" name="Slika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600" y="3299220"/>
            <a:ext cx="745652" cy="708119"/>
          </a:xfrm>
          <a:prstGeom prst="rect">
            <a:avLst/>
          </a:prstGeom>
        </p:spPr>
      </p:pic>
      <p:pic>
        <p:nvPicPr>
          <p:cNvPr id="32" name="Slika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280" y="1402212"/>
            <a:ext cx="745652" cy="708119"/>
          </a:xfrm>
          <a:prstGeom prst="rect">
            <a:avLst/>
          </a:prstGeom>
        </p:spPr>
      </p:pic>
      <p:pic>
        <p:nvPicPr>
          <p:cNvPr id="33" name="Slika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280" y="2076269"/>
            <a:ext cx="745652" cy="708119"/>
          </a:xfrm>
          <a:prstGeom prst="rect">
            <a:avLst/>
          </a:prstGeom>
        </p:spPr>
      </p:pic>
      <p:pic>
        <p:nvPicPr>
          <p:cNvPr id="34" name="Slika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280" y="2750326"/>
            <a:ext cx="745652" cy="708119"/>
          </a:xfrm>
          <a:prstGeom prst="rect">
            <a:avLst/>
          </a:prstGeom>
        </p:spPr>
      </p:pic>
      <p:pic>
        <p:nvPicPr>
          <p:cNvPr id="35" name="Slika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280" y="3424382"/>
            <a:ext cx="745652" cy="708119"/>
          </a:xfrm>
          <a:prstGeom prst="rect">
            <a:avLst/>
          </a:prstGeom>
        </p:spPr>
      </p:pic>
      <p:sp>
        <p:nvSpPr>
          <p:cNvPr id="4" name="TekstniOkvir 3"/>
          <p:cNvSpPr txBox="1"/>
          <p:nvPr/>
        </p:nvSpPr>
        <p:spPr>
          <a:xfrm>
            <a:off x="1460310" y="4746446"/>
            <a:ext cx="6555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02060"/>
                </a:solidFill>
              </a:rPr>
              <a:t>Isti broj možemo napisati na različite načine kao umnožak broja i potencije broja 10. </a:t>
            </a:r>
          </a:p>
        </p:txBody>
      </p:sp>
    </p:spTree>
    <p:extLst>
      <p:ext uri="{BB962C8B-B14F-4D97-AF65-F5344CB8AC3E}">
        <p14:creationId xmlns:p14="http://schemas.microsoft.com/office/powerpoint/2010/main" val="104806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ravokutnik 23"/>
          <p:cNvSpPr/>
          <p:nvPr/>
        </p:nvSpPr>
        <p:spPr>
          <a:xfrm>
            <a:off x="2253849" y="3773767"/>
            <a:ext cx="39917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= 140000000 </a:t>
            </a:r>
            <a:r>
              <a:rPr lang="hr-HR" sz="3600" dirty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hr-HR" sz="3600" dirty="0"/>
              <a:t> </a:t>
            </a:r>
          </a:p>
        </p:txBody>
      </p:sp>
      <p:sp>
        <p:nvSpPr>
          <p:cNvPr id="2" name="Pravokutnik 1"/>
          <p:cNvSpPr/>
          <p:nvPr/>
        </p:nvSpPr>
        <p:spPr>
          <a:xfrm>
            <a:off x="2651295" y="2648460"/>
            <a:ext cx="2877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1400000000 </a:t>
            </a:r>
          </a:p>
        </p:txBody>
      </p:sp>
      <p:sp>
        <p:nvSpPr>
          <p:cNvPr id="3" name="Elipsa 2"/>
          <p:cNvSpPr/>
          <p:nvPr/>
        </p:nvSpPr>
        <p:spPr>
          <a:xfrm>
            <a:off x="5265817" y="3095869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" name="Strelica zakrivljena gore 3"/>
          <p:cNvSpPr/>
          <p:nvPr/>
        </p:nvSpPr>
        <p:spPr>
          <a:xfrm flipH="1">
            <a:off x="4958904" y="3164028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5" name="Strelica zakrivljena gore 4"/>
          <p:cNvSpPr/>
          <p:nvPr/>
        </p:nvSpPr>
        <p:spPr>
          <a:xfrm flipH="1">
            <a:off x="4697834" y="3177509"/>
            <a:ext cx="360000" cy="252000"/>
          </a:xfrm>
          <a:prstGeom prst="curvedUpArrow">
            <a:avLst>
              <a:gd name="adj1" fmla="val 25000"/>
              <a:gd name="adj2" fmla="val 50000"/>
              <a:gd name="adj3" fmla="val 22702"/>
            </a:avLst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6" name="Strelica zakrivljena gore 5"/>
          <p:cNvSpPr/>
          <p:nvPr/>
        </p:nvSpPr>
        <p:spPr>
          <a:xfrm flipH="1">
            <a:off x="4464669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7" name="Strelica zakrivljena gore 6"/>
          <p:cNvSpPr/>
          <p:nvPr/>
        </p:nvSpPr>
        <p:spPr>
          <a:xfrm flipH="1">
            <a:off x="3952763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8" name="Strelica zakrivljena gore 7"/>
          <p:cNvSpPr/>
          <p:nvPr/>
        </p:nvSpPr>
        <p:spPr>
          <a:xfrm flipH="1">
            <a:off x="3696810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9" name="Strelica zakrivljena gore 8"/>
          <p:cNvSpPr/>
          <p:nvPr/>
        </p:nvSpPr>
        <p:spPr>
          <a:xfrm flipH="1">
            <a:off x="3184904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0" name="Strelica zakrivljena gore 9"/>
          <p:cNvSpPr/>
          <p:nvPr/>
        </p:nvSpPr>
        <p:spPr>
          <a:xfrm flipH="1">
            <a:off x="2928951" y="3183210"/>
            <a:ext cx="360000" cy="252000"/>
          </a:xfrm>
          <a:prstGeom prst="curvedUpArrow">
            <a:avLst>
              <a:gd name="adj1" fmla="val 25000"/>
              <a:gd name="adj2" fmla="val 55715"/>
              <a:gd name="adj3" fmla="val 25000"/>
            </a:avLst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cxnSp>
        <p:nvCxnSpPr>
          <p:cNvPr id="11" name="Ravni poveznik sa strelicom 10"/>
          <p:cNvCxnSpPr/>
          <p:nvPr/>
        </p:nvCxnSpPr>
        <p:spPr>
          <a:xfrm flipH="1" flipV="1">
            <a:off x="5272201" y="2328179"/>
            <a:ext cx="7520" cy="7790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niOkvir 11"/>
          <p:cNvSpPr txBox="1"/>
          <p:nvPr/>
        </p:nvSpPr>
        <p:spPr>
          <a:xfrm>
            <a:off x="4090150" y="1985872"/>
            <a:ext cx="23652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rgbClr val="FF0000"/>
                </a:solidFill>
              </a:rPr>
              <a:t>decimalna točka</a:t>
            </a:r>
          </a:p>
        </p:txBody>
      </p:sp>
      <p:sp>
        <p:nvSpPr>
          <p:cNvPr id="13" name="Elipsa 12"/>
          <p:cNvSpPr/>
          <p:nvPr/>
        </p:nvSpPr>
        <p:spPr>
          <a:xfrm>
            <a:off x="4998648" y="3108167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Elipsa 13"/>
          <p:cNvSpPr/>
          <p:nvPr/>
        </p:nvSpPr>
        <p:spPr>
          <a:xfrm>
            <a:off x="4745382" y="3101570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Elipsa 14"/>
          <p:cNvSpPr/>
          <p:nvPr/>
        </p:nvSpPr>
        <p:spPr>
          <a:xfrm>
            <a:off x="4501726" y="3107271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Elipsa 15"/>
          <p:cNvSpPr/>
          <p:nvPr/>
        </p:nvSpPr>
        <p:spPr>
          <a:xfrm>
            <a:off x="4228173" y="3109106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Elipsa 16"/>
          <p:cNvSpPr/>
          <p:nvPr/>
        </p:nvSpPr>
        <p:spPr>
          <a:xfrm>
            <a:off x="3977522" y="3115666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8" name="Elipsa 17"/>
          <p:cNvSpPr/>
          <p:nvPr/>
        </p:nvSpPr>
        <p:spPr>
          <a:xfrm>
            <a:off x="3480581" y="3117247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9" name="Elipsa 18"/>
          <p:cNvSpPr/>
          <p:nvPr/>
        </p:nvSpPr>
        <p:spPr>
          <a:xfrm>
            <a:off x="3228581" y="3117050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0" name="Elipsa 19"/>
          <p:cNvSpPr/>
          <p:nvPr/>
        </p:nvSpPr>
        <p:spPr>
          <a:xfrm>
            <a:off x="2969338" y="3109106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1" name="Elipsa 20"/>
          <p:cNvSpPr/>
          <p:nvPr/>
        </p:nvSpPr>
        <p:spPr>
          <a:xfrm>
            <a:off x="3717957" y="3115666"/>
            <a:ext cx="54000" cy="54000"/>
          </a:xfrm>
          <a:prstGeom prst="ellipse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Strelica zakrivljena gore 21"/>
          <p:cNvSpPr/>
          <p:nvPr/>
        </p:nvSpPr>
        <p:spPr>
          <a:xfrm flipH="1">
            <a:off x="4208716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23" name="Strelica zakrivljena gore 22"/>
          <p:cNvSpPr/>
          <p:nvPr/>
        </p:nvSpPr>
        <p:spPr>
          <a:xfrm flipH="1">
            <a:off x="3440857" y="3183210"/>
            <a:ext cx="360000" cy="252000"/>
          </a:xfrm>
          <a:prstGeom prst="curvedUpArrow">
            <a:avLst/>
          </a:prstGeom>
          <a:solidFill>
            <a:srgbClr val="FC211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25" name="Pravokutnik 24"/>
          <p:cNvSpPr/>
          <p:nvPr/>
        </p:nvSpPr>
        <p:spPr>
          <a:xfrm>
            <a:off x="2253849" y="3773767"/>
            <a:ext cx="37353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= 14000000 </a:t>
            </a:r>
            <a:r>
              <a:rPr lang="hr-HR" sz="3600" dirty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hr-HR" sz="3600" dirty="0"/>
              <a:t> </a:t>
            </a:r>
          </a:p>
        </p:txBody>
      </p:sp>
      <p:sp>
        <p:nvSpPr>
          <p:cNvPr id="26" name="TextBox 3"/>
          <p:cNvSpPr txBox="1"/>
          <p:nvPr/>
        </p:nvSpPr>
        <p:spPr>
          <a:xfrm>
            <a:off x="272273" y="182528"/>
            <a:ext cx="56733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Promjer Sunca je 1 400 000 000 m. Zapiši tu udaljenost u znanstvenom obliku. </a:t>
            </a:r>
          </a:p>
        </p:txBody>
      </p:sp>
      <p:pic>
        <p:nvPicPr>
          <p:cNvPr id="27" name="Slika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525" y="0"/>
            <a:ext cx="3800475" cy="1724025"/>
          </a:xfrm>
          <a:prstGeom prst="rect">
            <a:avLst/>
          </a:prstGeom>
        </p:spPr>
      </p:pic>
      <p:sp>
        <p:nvSpPr>
          <p:cNvPr id="29" name="TekstniOkvir 28"/>
          <p:cNvSpPr txBox="1"/>
          <p:nvPr/>
        </p:nvSpPr>
        <p:spPr>
          <a:xfrm>
            <a:off x="5007434" y="3404997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" name="TekstniOkvir 29"/>
          <p:cNvSpPr txBox="1"/>
          <p:nvPr/>
        </p:nvSpPr>
        <p:spPr>
          <a:xfrm>
            <a:off x="4743864" y="3410513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1" name="Pravokutnik 30"/>
          <p:cNvSpPr/>
          <p:nvPr/>
        </p:nvSpPr>
        <p:spPr>
          <a:xfrm>
            <a:off x="2253849" y="3773767"/>
            <a:ext cx="34788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= 1400000 </a:t>
            </a:r>
            <a:r>
              <a:rPr lang="hr-HR" sz="3600" dirty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hr-HR" sz="3600" dirty="0"/>
              <a:t> </a:t>
            </a:r>
          </a:p>
        </p:txBody>
      </p:sp>
      <p:sp>
        <p:nvSpPr>
          <p:cNvPr id="32" name="TekstniOkvir 31"/>
          <p:cNvSpPr txBox="1"/>
          <p:nvPr/>
        </p:nvSpPr>
        <p:spPr>
          <a:xfrm>
            <a:off x="4500890" y="3410513"/>
            <a:ext cx="23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3" name="TekstniOkvir 32"/>
          <p:cNvSpPr txBox="1"/>
          <p:nvPr/>
        </p:nvSpPr>
        <p:spPr>
          <a:xfrm>
            <a:off x="4238448" y="3404997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4" name="Pravokutnik 33"/>
          <p:cNvSpPr/>
          <p:nvPr/>
        </p:nvSpPr>
        <p:spPr>
          <a:xfrm>
            <a:off x="2253849" y="3773767"/>
            <a:ext cx="32223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= 140000 </a:t>
            </a:r>
            <a:r>
              <a:rPr lang="hr-HR" sz="3600" dirty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hr-HR" sz="3600" dirty="0"/>
              <a:t> </a:t>
            </a:r>
          </a:p>
        </p:txBody>
      </p:sp>
      <p:sp>
        <p:nvSpPr>
          <p:cNvPr id="35" name="TekstniOkvir 34"/>
          <p:cNvSpPr txBox="1"/>
          <p:nvPr/>
        </p:nvSpPr>
        <p:spPr>
          <a:xfrm>
            <a:off x="3991297" y="3404997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6" name="Pravokutnik 35"/>
          <p:cNvSpPr/>
          <p:nvPr/>
        </p:nvSpPr>
        <p:spPr>
          <a:xfrm>
            <a:off x="2253849" y="3773767"/>
            <a:ext cx="29658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= 14000 </a:t>
            </a:r>
            <a:r>
              <a:rPr lang="hr-HR" sz="3600" dirty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hr-HR" sz="3600" dirty="0"/>
              <a:t> </a:t>
            </a:r>
          </a:p>
        </p:txBody>
      </p:sp>
      <p:sp>
        <p:nvSpPr>
          <p:cNvPr id="37" name="TekstniOkvir 36"/>
          <p:cNvSpPr txBox="1"/>
          <p:nvPr/>
        </p:nvSpPr>
        <p:spPr>
          <a:xfrm>
            <a:off x="3742970" y="3404997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8" name="Pravokutnik 37"/>
          <p:cNvSpPr/>
          <p:nvPr/>
        </p:nvSpPr>
        <p:spPr>
          <a:xfrm>
            <a:off x="2253849" y="3773767"/>
            <a:ext cx="27093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= 1400 </a:t>
            </a:r>
            <a:r>
              <a:rPr lang="hr-HR" sz="3600" dirty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hr-HR" sz="3600" dirty="0"/>
              <a:t> </a:t>
            </a:r>
          </a:p>
        </p:txBody>
      </p:sp>
      <p:sp>
        <p:nvSpPr>
          <p:cNvPr id="40" name="TekstniOkvir 39"/>
          <p:cNvSpPr txBox="1"/>
          <p:nvPr/>
        </p:nvSpPr>
        <p:spPr>
          <a:xfrm>
            <a:off x="3481205" y="3404997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41" name="Pravokutnik 40"/>
          <p:cNvSpPr/>
          <p:nvPr/>
        </p:nvSpPr>
        <p:spPr>
          <a:xfrm>
            <a:off x="2253849" y="3773767"/>
            <a:ext cx="24529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= 140 </a:t>
            </a:r>
            <a:r>
              <a:rPr lang="hr-HR" sz="3600" dirty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hr-HR" sz="3600" dirty="0"/>
              <a:t> </a:t>
            </a:r>
          </a:p>
        </p:txBody>
      </p:sp>
      <p:sp>
        <p:nvSpPr>
          <p:cNvPr id="42" name="TekstniOkvir 41"/>
          <p:cNvSpPr txBox="1"/>
          <p:nvPr/>
        </p:nvSpPr>
        <p:spPr>
          <a:xfrm>
            <a:off x="3210899" y="3394548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3" name="Pravokutnik 42"/>
          <p:cNvSpPr/>
          <p:nvPr/>
        </p:nvSpPr>
        <p:spPr>
          <a:xfrm>
            <a:off x="2253849" y="3773767"/>
            <a:ext cx="21964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= 14 </a:t>
            </a:r>
            <a:r>
              <a:rPr lang="hr-HR" sz="3600" dirty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hr-HR" sz="3600" dirty="0"/>
              <a:t> </a:t>
            </a:r>
          </a:p>
        </p:txBody>
      </p:sp>
      <p:sp>
        <p:nvSpPr>
          <p:cNvPr id="44" name="TekstniOkvir 43"/>
          <p:cNvSpPr txBox="1"/>
          <p:nvPr/>
        </p:nvSpPr>
        <p:spPr>
          <a:xfrm>
            <a:off x="2975959" y="3389513"/>
            <a:ext cx="211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5" name="Pravokutnik 44"/>
          <p:cNvSpPr/>
          <p:nvPr/>
        </p:nvSpPr>
        <p:spPr>
          <a:xfrm>
            <a:off x="2253849" y="3773767"/>
            <a:ext cx="23246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600" dirty="0"/>
              <a:t>= 1.4 </a:t>
            </a:r>
            <a:r>
              <a:rPr lang="hr-HR" sz="3600" dirty="0">
                <a:latin typeface="Calibri" panose="020F0502020204030204" pitchFamily="34" charset="0"/>
                <a:cs typeface="Calibri" panose="020F0502020204030204" pitchFamily="34" charset="0"/>
              </a:rPr>
              <a:t>∙ 10</a:t>
            </a:r>
            <a:r>
              <a:rPr lang="hr-HR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hr-HR" sz="3600" dirty="0"/>
              <a:t> 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40EF9047-9F96-4814-AA79-E65B61E55714}"/>
              </a:ext>
            </a:extLst>
          </p:cNvPr>
          <p:cNvSpPr/>
          <p:nvPr/>
        </p:nvSpPr>
        <p:spPr>
          <a:xfrm>
            <a:off x="898255" y="4449768"/>
            <a:ext cx="2585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1 400 000 000 </a:t>
            </a:r>
          </a:p>
        </p:txBody>
      </p:sp>
      <p:sp>
        <p:nvSpPr>
          <p:cNvPr id="47" name="Pravokutnik 46">
            <a:extLst>
              <a:ext uri="{FF2B5EF4-FFF2-40B4-BE49-F238E27FC236}">
                <a16:creationId xmlns:a16="http://schemas.microsoft.com/office/drawing/2014/main" id="{FFC5291F-3BE8-4C9E-A763-9EF6A4D485BB}"/>
              </a:ext>
            </a:extLst>
          </p:cNvPr>
          <p:cNvSpPr/>
          <p:nvPr/>
        </p:nvSpPr>
        <p:spPr>
          <a:xfrm>
            <a:off x="3347742" y="4449768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= 14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100 000 000</a:t>
            </a:r>
            <a:r>
              <a:rPr lang="hr-HR" sz="2800" dirty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48" name="Pravokutnik 47">
            <a:extLst>
              <a:ext uri="{FF2B5EF4-FFF2-40B4-BE49-F238E27FC236}">
                <a16:creationId xmlns:a16="http://schemas.microsoft.com/office/drawing/2014/main" id="{D3F536EE-DCA0-4735-B6D7-F62A01C6E45F}"/>
              </a:ext>
            </a:extLst>
          </p:cNvPr>
          <p:cNvSpPr/>
          <p:nvPr/>
        </p:nvSpPr>
        <p:spPr>
          <a:xfrm>
            <a:off x="3371493" y="5556390"/>
            <a:ext cx="3793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= </a:t>
            </a:r>
            <a:r>
              <a:rPr lang="hr-HR" sz="2800" dirty="0">
                <a:latin typeface="+mj-lt"/>
              </a:rPr>
              <a:t>1.4 </a:t>
            </a:r>
            <a:r>
              <a:rPr lang="hr-HR" sz="2800" dirty="0">
                <a:latin typeface="+mj-lt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1 000 000 000</a:t>
            </a:r>
            <a:r>
              <a:rPr lang="hr-HR" sz="2800" dirty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49" name="Pravokutnik 48">
            <a:extLst>
              <a:ext uri="{FF2B5EF4-FFF2-40B4-BE49-F238E27FC236}">
                <a16:creationId xmlns:a16="http://schemas.microsoft.com/office/drawing/2014/main" id="{1C52B63A-E668-4FE0-A09F-92C489A38616}"/>
              </a:ext>
            </a:extLst>
          </p:cNvPr>
          <p:cNvSpPr/>
          <p:nvPr/>
        </p:nvSpPr>
        <p:spPr>
          <a:xfrm>
            <a:off x="3395243" y="6108299"/>
            <a:ext cx="19255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= </a:t>
            </a:r>
            <a:r>
              <a:rPr lang="hr-HR" sz="2800" dirty="0">
                <a:latin typeface="+mj-lt"/>
              </a:rPr>
              <a:t>1.4 </a:t>
            </a:r>
            <a:r>
              <a:rPr lang="hr-HR" sz="2800" dirty="0">
                <a:latin typeface="+mj-lt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9</a:t>
            </a:r>
            <a:r>
              <a:rPr lang="hr-HR" sz="2800" dirty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50" name="Pravokutnik 49">
            <a:extLst>
              <a:ext uri="{FF2B5EF4-FFF2-40B4-BE49-F238E27FC236}">
                <a16:creationId xmlns:a16="http://schemas.microsoft.com/office/drawing/2014/main" id="{526F37A7-341A-4393-A08B-CABF4C70E21A}"/>
              </a:ext>
            </a:extLst>
          </p:cNvPr>
          <p:cNvSpPr/>
          <p:nvPr/>
        </p:nvSpPr>
        <p:spPr>
          <a:xfrm>
            <a:off x="3347741" y="5003078"/>
            <a:ext cx="40927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= </a:t>
            </a:r>
            <a:r>
              <a:rPr lang="hr-HR" sz="2800" dirty="0">
                <a:latin typeface="+mj-lt"/>
              </a:rPr>
              <a:t>1.4 </a:t>
            </a:r>
            <a:r>
              <a:rPr lang="hr-HR" sz="2800" dirty="0">
                <a:latin typeface="+mj-lt"/>
                <a:cs typeface="Calibri" panose="020F0502020204030204" pitchFamily="34" charset="0"/>
                <a:sym typeface="Symbol" panose="05050102010706020507" pitchFamily="18" charset="2"/>
              </a:rPr>
              <a:t>∙ 10 ∙ </a:t>
            </a:r>
            <a:r>
              <a:rPr lang="hr-HR" sz="28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100 000 000</a:t>
            </a:r>
            <a:r>
              <a:rPr lang="hr-HR" sz="2800" dirty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471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" grpId="0"/>
      <p:bldP spid="3" grpId="0" animBg="1"/>
      <p:bldP spid="3" grpId="1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 animBg="1"/>
      <p:bldP spid="21" grpId="1" animBg="1"/>
      <p:bldP spid="22" grpId="0" animBg="1"/>
      <p:bldP spid="23" grpId="0" animBg="1"/>
      <p:bldP spid="25" grpId="0"/>
      <p:bldP spid="25" grpId="1"/>
      <p:bldP spid="29" grpId="0"/>
      <p:bldP spid="30" grpId="0"/>
      <p:bldP spid="31" grpId="0"/>
      <p:bldP spid="31" grpId="1"/>
      <p:bldP spid="32" grpId="0"/>
      <p:bldP spid="33" grpId="0"/>
      <p:bldP spid="34" grpId="0"/>
      <p:bldP spid="34" grpId="1"/>
      <p:bldP spid="35" grpId="0"/>
      <p:bldP spid="36" grpId="0"/>
      <p:bldP spid="36" grpId="1"/>
      <p:bldP spid="37" grpId="0"/>
      <p:bldP spid="38" grpId="0"/>
      <p:bldP spid="38" grpId="1"/>
      <p:bldP spid="40" grpId="0"/>
      <p:bldP spid="41" grpId="0"/>
      <p:bldP spid="41" grpId="1"/>
      <p:bldP spid="42" grpId="0"/>
      <p:bldP spid="43" grpId="0"/>
      <p:bldP spid="43" grpId="1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830" y="1178870"/>
            <a:ext cx="53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Promjer Zemlje: 12 742 000 m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8830" y="1685372"/>
            <a:ext cx="53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Promjer Venere: 12 104 000 m </a:t>
            </a:r>
          </a:p>
        </p:txBody>
      </p:sp>
      <p:sp>
        <p:nvSpPr>
          <p:cNvPr id="4" name="TextBox 5"/>
          <p:cNvSpPr txBox="1"/>
          <p:nvPr/>
        </p:nvSpPr>
        <p:spPr>
          <a:xfrm>
            <a:off x="4558857" y="3000924"/>
            <a:ext cx="3004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</a:rPr>
              <a:t>= 1.2742 ∙ 10</a:t>
            </a:r>
            <a:r>
              <a:rPr lang="hr-HR" sz="2800" baseline="30000" dirty="0">
                <a:solidFill>
                  <a:srgbClr val="FF0000"/>
                </a:solidFill>
              </a:rPr>
              <a:t>7 </a:t>
            </a:r>
            <a:r>
              <a:rPr lang="hr-HR" sz="2800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4558857" y="3672455"/>
            <a:ext cx="3004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solidFill>
                  <a:srgbClr val="FF0000"/>
                </a:solidFill>
              </a:rPr>
              <a:t>= 1.2104 ∙ 10</a:t>
            </a:r>
            <a:r>
              <a:rPr lang="hr-HR" sz="2800" baseline="30000" dirty="0">
                <a:solidFill>
                  <a:srgbClr val="FF0000"/>
                </a:solidFill>
              </a:rPr>
              <a:t>7 </a:t>
            </a:r>
            <a:r>
              <a:rPr lang="hr-HR" sz="2800" dirty="0">
                <a:solidFill>
                  <a:srgbClr val="FF0000"/>
                </a:solidFill>
              </a:rPr>
              <a:t>m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525" y="0"/>
            <a:ext cx="3800475" cy="1724025"/>
          </a:xfrm>
          <a:prstGeom prst="rect">
            <a:avLst/>
          </a:prstGeom>
        </p:spPr>
      </p:pic>
      <p:sp>
        <p:nvSpPr>
          <p:cNvPr id="7" name="TextBox 3"/>
          <p:cNvSpPr txBox="1"/>
          <p:nvPr/>
        </p:nvSpPr>
        <p:spPr>
          <a:xfrm>
            <a:off x="208830" y="261847"/>
            <a:ext cx="5388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Zapiši promjere Zemlje i Venere u znanstvenom obliku. </a:t>
            </a:r>
          </a:p>
        </p:txBody>
      </p:sp>
      <p:sp>
        <p:nvSpPr>
          <p:cNvPr id="8" name="Pravokutnik 7"/>
          <p:cNvSpPr/>
          <p:nvPr/>
        </p:nvSpPr>
        <p:spPr>
          <a:xfrm>
            <a:off x="988822" y="3000924"/>
            <a:ext cx="3764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Zemlja: 12 742 000 m </a:t>
            </a:r>
          </a:p>
        </p:txBody>
      </p:sp>
      <p:sp>
        <p:nvSpPr>
          <p:cNvPr id="9" name="Pravokutnik 8"/>
          <p:cNvSpPr/>
          <p:nvPr/>
        </p:nvSpPr>
        <p:spPr>
          <a:xfrm>
            <a:off x="936885" y="3663612"/>
            <a:ext cx="3824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Venera: 12 104 000 m 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9FB5B2A7-D388-427E-9325-CC09317BF670}"/>
              </a:ext>
            </a:extLst>
          </p:cNvPr>
          <p:cNvSpPr txBox="1"/>
          <p:nvPr/>
        </p:nvSpPr>
        <p:spPr>
          <a:xfrm>
            <a:off x="1769165" y="4731891"/>
            <a:ext cx="589059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400" dirty="0"/>
              <a:t>Je li veći polumjer Zemlje ili Venere? </a:t>
            </a:r>
          </a:p>
          <a:p>
            <a:r>
              <a:rPr lang="hr-HR" sz="2400" dirty="0"/>
              <a:t>12 742 000 m &gt;12 104 000 pa slijedi</a:t>
            </a:r>
          </a:p>
          <a:p>
            <a:r>
              <a:rPr lang="hr-HR" sz="2400" dirty="0">
                <a:solidFill>
                  <a:srgbClr val="FF0000"/>
                </a:solidFill>
              </a:rPr>
              <a:t>1.2742 ∙ 10</a:t>
            </a:r>
            <a:r>
              <a:rPr lang="hr-HR" sz="2400" baseline="30000" dirty="0">
                <a:solidFill>
                  <a:srgbClr val="FF0000"/>
                </a:solidFill>
              </a:rPr>
              <a:t>7 </a:t>
            </a:r>
            <a:r>
              <a:rPr lang="hr-HR" sz="2400" dirty="0">
                <a:solidFill>
                  <a:srgbClr val="FF0000"/>
                </a:solidFill>
              </a:rPr>
              <a:t>m &gt;</a:t>
            </a:r>
            <a:r>
              <a:rPr lang="hr-HR" sz="2400" dirty="0"/>
              <a:t> </a:t>
            </a:r>
            <a:r>
              <a:rPr lang="hr-HR" sz="2400" dirty="0">
                <a:solidFill>
                  <a:srgbClr val="FF0000"/>
                </a:solidFill>
              </a:rPr>
              <a:t>1.2104 ∙ 10</a:t>
            </a:r>
            <a:r>
              <a:rPr lang="hr-HR" sz="2400" baseline="30000" dirty="0">
                <a:solidFill>
                  <a:srgbClr val="FF0000"/>
                </a:solidFill>
              </a:rPr>
              <a:t>7 </a:t>
            </a:r>
            <a:r>
              <a:rPr lang="hr-HR" sz="2400" dirty="0">
                <a:solidFill>
                  <a:srgbClr val="FF0000"/>
                </a:solidFill>
              </a:rPr>
              <a:t>m</a:t>
            </a:r>
            <a:endParaRPr lang="hr-HR" sz="24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553809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C03420-EBED-4CAB-9409-3E65C8578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Koliki je polumjer Sunca?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zervirano mjesto sadržaja 3">
                <a:extLst>
                  <a:ext uri="{FF2B5EF4-FFF2-40B4-BE49-F238E27FC236}">
                    <a16:creationId xmlns:a16="http://schemas.microsoft.com/office/drawing/2014/main" id="{B5CD4E50-97C6-4802-9B0E-7EFC01DCAF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3713" y="1321904"/>
                <a:ext cx="8229600" cy="59031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hr-HR" u="sng" dirty="0"/>
                  <a:t>d</a:t>
                </a:r>
                <a:r>
                  <a:rPr lang="hr-HR" sz="1400" u="sng" dirty="0" err="1"/>
                  <a:t>Sunca</a:t>
                </a:r>
                <a:r>
                  <a:rPr lang="hr-HR" u="sng" dirty="0"/>
                  <a:t> = </a:t>
                </a:r>
                <a:r>
                  <a:rPr lang="hr-HR" u="sng" dirty="0">
                    <a:latin typeface="+mj-lt"/>
                  </a:rPr>
                  <a:t>1.4 </a:t>
                </a:r>
                <a:r>
                  <a:rPr lang="hr-HR" u="sng" dirty="0">
                    <a:latin typeface="+mj-lt"/>
                    <a:cs typeface="Calibri" panose="020F0502020204030204" pitchFamily="34" charset="0"/>
                    <a:sym typeface="Symbol" panose="05050102010706020507" pitchFamily="18" charset="2"/>
                  </a:rPr>
                  <a:t>∙ </a:t>
                </a:r>
                <a:r>
                  <a:rPr lang="hr-HR" u="sng" dirty="0">
                    <a:cs typeface="Calibri" panose="020F0502020204030204" pitchFamily="34" charset="0"/>
                    <a:sym typeface="Symbol" panose="05050102010706020507" pitchFamily="18" charset="2"/>
                  </a:rPr>
                  <a:t>10</a:t>
                </a:r>
                <a:r>
                  <a:rPr lang="hr-HR" u="sng" baseline="30000" dirty="0">
                    <a:cs typeface="Calibri" panose="020F0502020204030204" pitchFamily="34" charset="0"/>
                    <a:sym typeface="Symbol" panose="05050102010706020507" pitchFamily="18" charset="2"/>
                  </a:rPr>
                  <a:t>9</a:t>
                </a:r>
                <a:r>
                  <a:rPr lang="hr-HR" u="sng" dirty="0">
                    <a:sym typeface="Symbol" panose="05050102010706020507" pitchFamily="18" charset="2"/>
                  </a:rPr>
                  <a:t> </a:t>
                </a:r>
                <a:r>
                  <a:rPr lang="hr-HR" i="1" u="sng" dirty="0">
                    <a:sym typeface="Symbol" panose="05050102010706020507" pitchFamily="18" charset="2"/>
                  </a:rPr>
                  <a:t>m</a:t>
                </a:r>
              </a:p>
              <a:p>
                <a:pPr marL="0" indent="0">
                  <a:buNone/>
                </a:pPr>
                <a:r>
                  <a:rPr lang="hr-HR" dirty="0">
                    <a:sym typeface="Symbol" panose="05050102010706020507" pitchFamily="18" charset="2"/>
                  </a:rPr>
                  <a:t>r = ?</a:t>
                </a:r>
              </a:p>
              <a:p>
                <a:pPr marL="0" indent="0">
                  <a:buNone/>
                </a:pPr>
                <a:r>
                  <a:rPr lang="hr-HR" dirty="0">
                    <a:sym typeface="Symbol" panose="05050102010706020507" pitchFamily="18" charset="2"/>
                  </a:rPr>
                  <a:t>d = 2r</a:t>
                </a:r>
              </a:p>
              <a:p>
                <a:pPr marL="0" indent="0">
                  <a:buNone/>
                </a:pPr>
                <a:endParaRPr lang="hr-HR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hr-HR" dirty="0">
                    <a:sym typeface="Symbol" panose="05050102010706020507" pitchFamily="18" charset="2"/>
                  </a:rPr>
                  <a:t>r = d : 2</a:t>
                </a:r>
              </a:p>
              <a:p>
                <a:pPr marL="0" indent="0">
                  <a:buNone/>
                </a:pPr>
                <a:r>
                  <a:rPr lang="hr-HR" dirty="0">
                    <a:sym typeface="Symbol" panose="05050102010706020507" pitchFamily="18" charset="2"/>
                  </a:rPr>
                  <a:t>r = </a:t>
                </a:r>
                <a:r>
                  <a:rPr lang="hr-HR" dirty="0"/>
                  <a:t>1.4 </a:t>
                </a:r>
                <a:r>
                  <a:rPr lang="hr-HR" dirty="0">
                    <a:cs typeface="Calibri" panose="020F0502020204030204" pitchFamily="34" charset="0"/>
                    <a:sym typeface="Symbol" panose="05050102010706020507" pitchFamily="18" charset="2"/>
                  </a:rPr>
                  <a:t>∙ 10</a:t>
                </a:r>
                <a:r>
                  <a:rPr lang="hr-HR" baseline="30000" dirty="0">
                    <a:cs typeface="Calibri" panose="020F0502020204030204" pitchFamily="34" charset="0"/>
                    <a:sym typeface="Symbol" panose="05050102010706020507" pitchFamily="18" charset="2"/>
                  </a:rPr>
                  <a:t>9</a:t>
                </a:r>
                <a:r>
                  <a:rPr lang="hr-HR" dirty="0">
                    <a:sym typeface="Symbol" panose="05050102010706020507" pitchFamily="18" charset="2"/>
                  </a:rPr>
                  <a:t> </a:t>
                </a:r>
                <a:r>
                  <a:rPr lang="hr-HR" i="1" dirty="0">
                    <a:sym typeface="Symbol" panose="05050102010706020507" pitchFamily="18" charset="2"/>
                  </a:rPr>
                  <a:t>m </a:t>
                </a:r>
                <a:r>
                  <a:rPr lang="hr-HR" dirty="0">
                    <a:sym typeface="Symbol" panose="05050102010706020507" pitchFamily="18" charset="2"/>
                  </a:rPr>
                  <a:t>: 2 = (1.4 : 2 ) </a:t>
                </a:r>
                <a:r>
                  <a:rPr lang="hr-HR" dirty="0">
                    <a:cs typeface="Calibri" panose="020F0502020204030204" pitchFamily="34" charset="0"/>
                    <a:sym typeface="Symbol" panose="05050102010706020507" pitchFamily="18" charset="2"/>
                  </a:rPr>
                  <a:t>∙ 10</a:t>
                </a:r>
                <a:r>
                  <a:rPr lang="hr-HR" baseline="30000" dirty="0">
                    <a:cs typeface="Calibri" panose="020F0502020204030204" pitchFamily="34" charset="0"/>
                    <a:sym typeface="Symbol" panose="05050102010706020507" pitchFamily="18" charset="2"/>
                  </a:rPr>
                  <a:t>9</a:t>
                </a:r>
                <a:r>
                  <a:rPr lang="hr-HR" dirty="0">
                    <a:sym typeface="Symbol" panose="05050102010706020507" pitchFamily="18" charset="2"/>
                  </a:rPr>
                  <a:t> </a:t>
                </a:r>
                <a:r>
                  <a:rPr lang="hr-HR" i="1" dirty="0">
                    <a:sym typeface="Symbol" panose="05050102010706020507" pitchFamily="18" charset="2"/>
                  </a:rPr>
                  <a:t>m </a:t>
                </a:r>
                <a:r>
                  <a:rPr lang="hr-HR" dirty="0">
                    <a:sym typeface="Symbol" panose="05050102010706020507" pitchFamily="18" charset="2"/>
                  </a:rPr>
                  <a:t>= </a:t>
                </a:r>
              </a:p>
              <a:p>
                <a:pPr marL="0" indent="0">
                  <a:buNone/>
                </a:pPr>
                <a:r>
                  <a:rPr lang="hr-HR" dirty="0">
                    <a:sym typeface="Symbol" panose="05050102010706020507" pitchFamily="18" charset="2"/>
                  </a:rPr>
                  <a:t>0.7 </a:t>
                </a:r>
                <a:r>
                  <a:rPr lang="hr-HR" dirty="0">
                    <a:cs typeface="Calibri" panose="020F0502020204030204" pitchFamily="34" charset="0"/>
                    <a:sym typeface="Symbol" panose="05050102010706020507" pitchFamily="18" charset="2"/>
                  </a:rPr>
                  <a:t>∙ 10</a:t>
                </a:r>
                <a:r>
                  <a:rPr lang="hr-HR" baseline="30000" dirty="0">
                    <a:cs typeface="Calibri" panose="020F0502020204030204" pitchFamily="34" charset="0"/>
                    <a:sym typeface="Symbol" panose="05050102010706020507" pitchFamily="18" charset="2"/>
                  </a:rPr>
                  <a:t>9</a:t>
                </a:r>
                <a:r>
                  <a:rPr lang="hr-HR" dirty="0">
                    <a:sym typeface="Symbol" panose="05050102010706020507" pitchFamily="18" charset="2"/>
                  </a:rPr>
                  <a:t> </a:t>
                </a:r>
                <a:r>
                  <a:rPr lang="hr-HR" i="1" dirty="0">
                    <a:sym typeface="Symbol" panose="05050102010706020507" pitchFamily="18" charset="2"/>
                  </a:rPr>
                  <a:t>m </a:t>
                </a:r>
                <a:r>
                  <a:rPr lang="hr-HR" dirty="0">
                    <a:sym typeface="Symbol" panose="05050102010706020507" pitchFamily="18" charset="2"/>
                  </a:rPr>
                  <a:t>= 7</a:t>
                </a:r>
                <a:r>
                  <a:rPr lang="hr-HR" dirty="0">
                    <a:cs typeface="Calibri" panose="020F0502020204030204" pitchFamily="34" charset="0"/>
                    <a:sym typeface="Symbol" panose="05050102010706020507" pitchFamily="18" charset="2"/>
                  </a:rPr>
                  <a:t> ∙ 0.1 ∙ 10</a:t>
                </a:r>
                <a:r>
                  <a:rPr lang="hr-HR" baseline="30000" dirty="0">
                    <a:cs typeface="Calibri" panose="020F0502020204030204" pitchFamily="34" charset="0"/>
                    <a:sym typeface="Symbol" panose="05050102010706020507" pitchFamily="18" charset="2"/>
                  </a:rPr>
                  <a:t>9</a:t>
                </a:r>
                <a:r>
                  <a:rPr lang="hr-HR" dirty="0">
                    <a:sym typeface="Symbol" panose="05050102010706020507" pitchFamily="18" charset="2"/>
                  </a:rPr>
                  <a:t> </a:t>
                </a:r>
                <a:r>
                  <a:rPr lang="hr-HR" i="1" dirty="0">
                    <a:sym typeface="Symbol" panose="05050102010706020507" pitchFamily="18" charset="2"/>
                  </a:rPr>
                  <a:t>m </a:t>
                </a:r>
                <a:r>
                  <a:rPr lang="hr-HR" dirty="0">
                    <a:sym typeface="Symbol" panose="05050102010706020507" pitchFamily="18" charset="2"/>
                  </a:rPr>
                  <a:t>= </a:t>
                </a:r>
              </a:p>
              <a:p>
                <a:pPr marL="0" indent="0">
                  <a:buNone/>
                </a:pPr>
                <a:r>
                  <a:rPr lang="hr-HR" dirty="0">
                    <a:sym typeface="Symbol" panose="05050102010706020507" pitchFamily="18" charset="2"/>
                  </a:rPr>
                  <a:t>7 </a:t>
                </a:r>
                <a:r>
                  <a:rPr lang="hr-HR" dirty="0">
                    <a:cs typeface="Calibri" panose="020F0502020204030204" pitchFamily="34" charset="0"/>
                    <a:sym typeface="Symbol" panose="05050102010706020507" pitchFamily="18" charset="2"/>
                  </a:rPr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r-HR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  <m:t>10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hr-HR" dirty="0">
                    <a:sym typeface="Symbol" panose="05050102010706020507" pitchFamily="18" charset="2"/>
                  </a:rPr>
                  <a:t> </a:t>
                </a:r>
                <a:r>
                  <a:rPr lang="hr-HR" dirty="0">
                    <a:cs typeface="Calibri" panose="020F0502020204030204" pitchFamily="34" charset="0"/>
                    <a:sym typeface="Symbol" panose="05050102010706020507" pitchFamily="18" charset="2"/>
                  </a:rPr>
                  <a:t>∙ 10</a:t>
                </a:r>
                <a:r>
                  <a:rPr lang="hr-HR" baseline="30000" dirty="0">
                    <a:cs typeface="Calibri" panose="020F0502020204030204" pitchFamily="34" charset="0"/>
                    <a:sym typeface="Symbol" panose="05050102010706020507" pitchFamily="18" charset="2"/>
                  </a:rPr>
                  <a:t>9</a:t>
                </a:r>
                <a:r>
                  <a:rPr lang="hr-HR" dirty="0">
                    <a:sym typeface="Symbol" panose="05050102010706020507" pitchFamily="18" charset="2"/>
                  </a:rPr>
                  <a:t> </a:t>
                </a:r>
                <a:r>
                  <a:rPr lang="hr-HR" i="1" dirty="0">
                    <a:sym typeface="Symbol" panose="05050102010706020507" pitchFamily="18" charset="2"/>
                  </a:rPr>
                  <a:t>m </a:t>
                </a:r>
                <a:r>
                  <a:rPr lang="hr-HR" dirty="0">
                    <a:sym typeface="Symbol" panose="05050102010706020507" pitchFamily="18" charset="2"/>
                  </a:rPr>
                  <a:t>= 7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r-HR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hr-HR" dirty="0"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  <m:t>∙ 10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9−1</m:t>
                        </m:r>
                      </m:sup>
                    </m:sSup>
                    <m:r>
                      <m:rPr>
                        <m:nor/>
                      </m:rPr>
                      <a:rPr lang="hr-HR" i="1" dirty="0">
                        <a:sym typeface="Symbol" panose="05050102010706020507" pitchFamily="18" charset="2"/>
                      </a:rPr>
                      <m:t>m</m:t>
                    </m:r>
                    <m:r>
                      <a:rPr lang="hr-HR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=7</m:t>
                    </m:r>
                    <m:r>
                      <m:rPr>
                        <m:nor/>
                      </m:rPr>
                      <a:rPr lang="hr-HR" dirty="0">
                        <a:cs typeface="Calibri" panose="020F0502020204030204" pitchFamily="34" charset="0"/>
                        <a:sym typeface="Symbol" panose="05050102010706020507" pitchFamily="18" charset="2"/>
                      </a:rPr>
                      <m:t>∙ </m:t>
                    </m:r>
                    <m:sSup>
                      <m:sSupPr>
                        <m:ctrlPr>
                          <a:rPr lang="hr-HR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hr-HR" b="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  <m:t>10</m:t>
                        </m:r>
                      </m:e>
                      <m:sup>
                        <m:r>
                          <a:rPr lang="hr-HR" b="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  <m:t>8</m:t>
                        </m:r>
                      </m:sup>
                    </m:sSup>
                  </m:oMath>
                </a14:m>
                <a:r>
                  <a:rPr lang="hr-HR" dirty="0">
                    <a:sym typeface="Symbol" panose="05050102010706020507" pitchFamily="18" charset="2"/>
                  </a:rPr>
                  <a:t> </a:t>
                </a:r>
                <a:r>
                  <a:rPr lang="hr-HR" i="1" dirty="0">
                    <a:sym typeface="Symbol" panose="05050102010706020507" pitchFamily="18" charset="2"/>
                  </a:rPr>
                  <a:t>m</a:t>
                </a:r>
              </a:p>
              <a:p>
                <a:pPr marL="0" indent="0">
                  <a:buNone/>
                </a:pPr>
                <a:r>
                  <a:rPr lang="hr-HR" dirty="0">
                    <a:sym typeface="Symbol" panose="05050102010706020507" pitchFamily="18" charset="2"/>
                  </a:rPr>
                  <a:t>r =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7</m:t>
                    </m:r>
                    <m:r>
                      <m:rPr>
                        <m:nor/>
                      </m:rPr>
                      <a:rPr lang="hr-HR" dirty="0">
                        <a:cs typeface="Calibri" panose="020F0502020204030204" pitchFamily="34" charset="0"/>
                        <a:sym typeface="Symbol" panose="05050102010706020507" pitchFamily="18" charset="2"/>
                      </a:rPr>
                      <m:t>∙ </m:t>
                    </m:r>
                    <m:sSup>
                      <m:sSupPr>
                        <m:ctrlPr>
                          <a:rPr lang="hr-HR" i="1" dirty="0"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hr-HR" i="1" dirty="0"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  <m:t>10</m:t>
                        </m:r>
                      </m:e>
                      <m:sup>
                        <m:r>
                          <a:rPr lang="hr-HR" i="1" dirty="0">
                            <a:latin typeface="Cambria Math" panose="02040503050406030204" pitchFamily="18" charset="0"/>
                            <a:cs typeface="Calibri" panose="020F0502020204030204" pitchFamily="34" charset="0"/>
                            <a:sym typeface="Symbol" panose="05050102010706020507" pitchFamily="18" charset="2"/>
                          </a:rPr>
                          <m:t>8</m:t>
                        </m:r>
                      </m:sup>
                    </m:sSup>
                  </m:oMath>
                </a14:m>
                <a:r>
                  <a:rPr lang="hr-HR" dirty="0">
                    <a:sym typeface="Symbol" panose="05050102010706020507" pitchFamily="18" charset="2"/>
                  </a:rPr>
                  <a:t> </a:t>
                </a:r>
                <a:r>
                  <a:rPr lang="hr-HR" i="1" dirty="0">
                    <a:sym typeface="Symbol" panose="05050102010706020507" pitchFamily="18" charset="2"/>
                  </a:rPr>
                  <a:t>m</a:t>
                </a:r>
              </a:p>
              <a:p>
                <a:pPr marL="0" indent="0">
                  <a:buNone/>
                </a:pPr>
                <a:endParaRPr lang="hr-HR" dirty="0"/>
              </a:p>
            </p:txBody>
          </p:sp>
        </mc:Choice>
        <mc:Fallback>
          <p:sp>
            <p:nvSpPr>
              <p:cNvPr id="4" name="Rezervirano mjesto sadržaja 3">
                <a:extLst>
                  <a:ext uri="{FF2B5EF4-FFF2-40B4-BE49-F238E27FC236}">
                    <a16:creationId xmlns:a16="http://schemas.microsoft.com/office/drawing/2014/main" id="{B5CD4E50-97C6-4802-9B0E-7EFC01DCAF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3713" y="1321904"/>
                <a:ext cx="8229600" cy="5903154"/>
              </a:xfrm>
              <a:prstGeom prst="rect">
                <a:avLst/>
              </a:prstGeom>
              <a:blipFill>
                <a:blip r:embed="rId2"/>
                <a:stretch>
                  <a:fillRect l="-1926" t="-1343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32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D7E7320-42E9-4BA7-A7E1-73B0E52BD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713" y="602673"/>
            <a:ext cx="8229600" cy="4525963"/>
          </a:xfrm>
        </p:spPr>
        <p:txBody>
          <a:bodyPr/>
          <a:lstStyle/>
          <a:p>
            <a:r>
              <a:rPr lang="hr-HR" dirty="0"/>
              <a:t>Je li veći promjer Sunca ili zbroj promjera Venere i Zemlje?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8FF69160-1CA4-4220-9410-2A79B173C6D0}"/>
              </a:ext>
            </a:extLst>
          </p:cNvPr>
          <p:cNvSpPr/>
          <p:nvPr/>
        </p:nvSpPr>
        <p:spPr>
          <a:xfrm>
            <a:off x="1317061" y="1895492"/>
            <a:ext cx="25067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dirty="0" err="1"/>
              <a:t>d</a:t>
            </a:r>
            <a:r>
              <a:rPr lang="hr-HR" sz="1200" dirty="0" err="1"/>
              <a:t>Sunca</a:t>
            </a:r>
            <a:r>
              <a:rPr lang="hr-HR" sz="2000" dirty="0"/>
              <a:t> = </a:t>
            </a:r>
            <a:r>
              <a:rPr lang="hr-HR" sz="2000" dirty="0">
                <a:latin typeface="+mj-lt"/>
              </a:rPr>
              <a:t>1.4 </a:t>
            </a:r>
            <a:r>
              <a:rPr lang="hr-HR" sz="2000" dirty="0">
                <a:latin typeface="+mj-lt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0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000" baseline="300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9</a:t>
            </a:r>
            <a:r>
              <a:rPr lang="hr-HR" sz="2000" dirty="0">
                <a:latin typeface="+mn-lt"/>
                <a:sym typeface="Symbol" panose="05050102010706020507" pitchFamily="18" charset="2"/>
              </a:rPr>
              <a:t> </a:t>
            </a:r>
            <a:endParaRPr lang="hr-HR" sz="2000" dirty="0">
              <a:latin typeface="+mn-lt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171BABE6-3667-4CD9-A91F-1E3A55F05D4E}"/>
              </a:ext>
            </a:extLst>
          </p:cNvPr>
          <p:cNvSpPr txBox="1"/>
          <p:nvPr/>
        </p:nvSpPr>
        <p:spPr>
          <a:xfrm>
            <a:off x="1281267" y="2893724"/>
            <a:ext cx="4727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err="1"/>
              <a:t>d</a:t>
            </a:r>
            <a:r>
              <a:rPr lang="hr-HR" sz="1200" dirty="0" err="1"/>
              <a:t>Zemlje</a:t>
            </a:r>
            <a:r>
              <a:rPr lang="hr-HR" sz="2000" dirty="0"/>
              <a:t> = 1.2742 ∙ 10</a:t>
            </a:r>
            <a:r>
              <a:rPr lang="hr-HR" sz="2000" baseline="30000" dirty="0"/>
              <a:t>7 </a:t>
            </a:r>
            <a:r>
              <a:rPr lang="hr-HR" sz="2000" dirty="0"/>
              <a:t>m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29BCA56A-E12F-477F-8EE4-061B4AA0420D}"/>
              </a:ext>
            </a:extLst>
          </p:cNvPr>
          <p:cNvSpPr txBox="1"/>
          <p:nvPr/>
        </p:nvSpPr>
        <p:spPr>
          <a:xfrm>
            <a:off x="1305019" y="2371210"/>
            <a:ext cx="38251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err="1"/>
              <a:t>d</a:t>
            </a:r>
            <a:r>
              <a:rPr lang="hr-HR" sz="1200" dirty="0" err="1"/>
              <a:t>Venere</a:t>
            </a:r>
            <a:r>
              <a:rPr lang="hr-HR" sz="2000" dirty="0"/>
              <a:t> = 1.2104 ∙ 10</a:t>
            </a:r>
            <a:r>
              <a:rPr lang="hr-HR" sz="2000" baseline="30000" dirty="0"/>
              <a:t>7 </a:t>
            </a:r>
            <a:r>
              <a:rPr lang="hr-HR" sz="2000" dirty="0"/>
              <a:t>m</a:t>
            </a:r>
          </a:p>
        </p:txBody>
      </p:sp>
      <p:cxnSp>
        <p:nvCxnSpPr>
          <p:cNvPr id="8" name="Ravni poveznik 7">
            <a:extLst>
              <a:ext uri="{FF2B5EF4-FFF2-40B4-BE49-F238E27FC236}">
                <a16:creationId xmlns:a16="http://schemas.microsoft.com/office/drawing/2014/main" id="{E283AB71-4383-4956-BBA8-B14278D32676}"/>
              </a:ext>
            </a:extLst>
          </p:cNvPr>
          <p:cNvCxnSpPr/>
          <p:nvPr/>
        </p:nvCxnSpPr>
        <p:spPr>
          <a:xfrm>
            <a:off x="938150" y="3392488"/>
            <a:ext cx="37882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id="{33BC5D9C-70A2-4018-99F1-D8BF5CD6B3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600564"/>
              </p:ext>
            </p:extLst>
          </p:nvPr>
        </p:nvGraphicFramePr>
        <p:xfrm>
          <a:off x="756721" y="3832327"/>
          <a:ext cx="7017921" cy="3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7840" imgH="228600" progId="Equation.DSMT4">
                  <p:embed/>
                </p:oleObj>
              </mc:Choice>
              <mc:Fallback>
                <p:oleObj name="Equation" r:id="rId2" imgW="4317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6721" y="3832327"/>
                        <a:ext cx="7017921" cy="371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2" name="Pravokutnik 11">
                <a:extLst>
                  <a:ext uri="{FF2B5EF4-FFF2-40B4-BE49-F238E27FC236}">
                    <a16:creationId xmlns:a16="http://schemas.microsoft.com/office/drawing/2014/main" id="{88FC2C95-3329-4106-B3AC-5F19920F7D19}"/>
                  </a:ext>
                </a:extLst>
              </p:cNvPr>
              <p:cNvSpPr/>
              <p:nvPr/>
            </p:nvSpPr>
            <p:spPr>
              <a:xfrm>
                <a:off x="1030074" y="4565459"/>
                <a:ext cx="673570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r-HR" sz="2400" dirty="0"/>
                  <a:t>Usporedimo li </a:t>
                </a:r>
                <a:r>
                  <a:rPr lang="hr-HR" sz="2400" dirty="0" err="1"/>
                  <a:t>d</a:t>
                </a:r>
                <a:r>
                  <a:rPr lang="hr-HR" sz="1200" dirty="0" err="1"/>
                  <a:t>Sunca</a:t>
                </a:r>
                <a:r>
                  <a:rPr lang="hr-HR" sz="2400" dirty="0"/>
                  <a:t> = </a:t>
                </a:r>
                <a:r>
                  <a:rPr lang="hr-HR" sz="2400" dirty="0">
                    <a:latin typeface="+mj-lt"/>
                  </a:rPr>
                  <a:t>1.4 </a:t>
                </a:r>
                <a:r>
                  <a:rPr lang="hr-HR" sz="2400" dirty="0">
                    <a:latin typeface="+mj-lt"/>
                    <a:cs typeface="Calibri" panose="020F0502020204030204" pitchFamily="34" charset="0"/>
                    <a:sym typeface="Symbol" panose="05050102010706020507" pitchFamily="18" charset="2"/>
                  </a:rPr>
                  <a:t>∙ </a:t>
                </a:r>
                <a:r>
                  <a:rPr lang="hr-HR" sz="2400" dirty="0">
                    <a:latin typeface="+mn-lt"/>
                    <a:cs typeface="Calibri" panose="020F0502020204030204" pitchFamily="34" charset="0"/>
                    <a:sym typeface="Symbol" panose="05050102010706020507" pitchFamily="18" charset="2"/>
                  </a:rPr>
                  <a:t>10</a:t>
                </a:r>
                <a:r>
                  <a:rPr lang="hr-HR" sz="2400" baseline="30000" dirty="0">
                    <a:latin typeface="+mn-lt"/>
                    <a:cs typeface="Calibri" panose="020F0502020204030204" pitchFamily="34" charset="0"/>
                    <a:sym typeface="Symbol" panose="05050102010706020507" pitchFamily="18" charset="2"/>
                  </a:rPr>
                  <a:t>9 </a:t>
                </a:r>
                <a:r>
                  <a:rPr lang="hr-HR" sz="2400" i="1" dirty="0"/>
                  <a:t>m</a:t>
                </a:r>
                <a:r>
                  <a:rPr lang="hr-HR" sz="2400" dirty="0"/>
                  <a:t> sa zbrojem promjera Venere i Zemlje 2.486</a:t>
                </a:r>
                <a14:m>
                  <m:oMath xmlns:m="http://schemas.openxmlformats.org/officeDocument/2006/math">
                    <m:r>
                      <a:rPr lang="hr-H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hr-H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hr-HR" sz="2400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hr-HR" sz="2400" i="1" dirty="0">
                    <a:latin typeface="+mn-lt"/>
                  </a:rPr>
                  <a:t>m, </a:t>
                </a:r>
                <a:r>
                  <a:rPr lang="hr-HR" sz="2400" dirty="0">
                    <a:latin typeface="+mn-lt"/>
                  </a:rPr>
                  <a:t>vidimo da je promjer Sunca veći jer je </a:t>
                </a:r>
                <a:r>
                  <a:rPr lang="hr-HR" sz="2400" dirty="0">
                    <a:cs typeface="Calibri" panose="020F0502020204030204" pitchFamily="34" charset="0"/>
                    <a:sym typeface="Symbol" panose="05050102010706020507" pitchFamily="18" charset="2"/>
                  </a:rPr>
                  <a:t>10</a:t>
                </a:r>
                <a:r>
                  <a:rPr lang="hr-HR" sz="2400" baseline="30000" dirty="0">
                    <a:cs typeface="Calibri" panose="020F0502020204030204" pitchFamily="34" charset="0"/>
                    <a:sym typeface="Symbol" panose="05050102010706020507" pitchFamily="18" charset="2"/>
                  </a:rPr>
                  <a:t>9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r-H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hr-HR" sz="24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hr-HR" sz="2400" i="1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hr-HR" sz="2400" dirty="0">
                  <a:latin typeface="+mn-lt"/>
                </a:endParaRPr>
              </a:p>
            </p:txBody>
          </p:sp>
        </mc:Choice>
        <mc:Fallback>
          <p:sp>
            <p:nvSpPr>
              <p:cNvPr id="12" name="Pravokutnik 11">
                <a:extLst>
                  <a:ext uri="{FF2B5EF4-FFF2-40B4-BE49-F238E27FC236}">
                    <a16:creationId xmlns:a16="http://schemas.microsoft.com/office/drawing/2014/main" id="{88FC2C95-3329-4106-B3AC-5F19920F7D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074" y="4565459"/>
                <a:ext cx="6735700" cy="1200329"/>
              </a:xfrm>
              <a:prstGeom prst="rect">
                <a:avLst/>
              </a:prstGeom>
              <a:blipFill>
                <a:blip r:embed="rId4"/>
                <a:stretch>
                  <a:fillRect l="-1448" t="-3553" b="-11168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5057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7723" y="0"/>
            <a:ext cx="3036277" cy="2337014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255723" y="261847"/>
            <a:ext cx="585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Promjer stanice je 0.000000493 m.</a:t>
            </a:r>
          </a:p>
          <a:p>
            <a:r>
              <a:rPr lang="hr-HR" sz="2800" dirty="0"/>
              <a:t>Zapiši tu udaljenost u znanstvenom obliku. </a:t>
            </a:r>
          </a:p>
        </p:txBody>
      </p:sp>
      <p:sp>
        <p:nvSpPr>
          <p:cNvPr id="4" name="Pravokutnik 3"/>
          <p:cNvSpPr/>
          <p:nvPr/>
        </p:nvSpPr>
        <p:spPr>
          <a:xfrm>
            <a:off x="662033" y="2580317"/>
            <a:ext cx="2287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0.000000493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ravokutnik 4"/>
              <p:cNvSpPr/>
              <p:nvPr/>
            </p:nvSpPr>
            <p:spPr>
              <a:xfrm>
                <a:off x="2791251" y="2502214"/>
                <a:ext cx="1952779" cy="7036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r-HR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493</m:t>
                        </m:r>
                      </m:num>
                      <m:den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1000000000</m:t>
                        </m:r>
                      </m:den>
                    </m:f>
                  </m:oMath>
                </a14:m>
                <a:endParaRPr lang="hr-HR" sz="2800" dirty="0">
                  <a:latin typeface="+mn-lt"/>
                </a:endParaRPr>
              </a:p>
            </p:txBody>
          </p:sp>
        </mc:Choice>
        <mc:Fallback xmlns="">
          <p:sp>
            <p:nvSpPr>
              <p:cNvPr id="5" name="Pravokutni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251" y="2502214"/>
                <a:ext cx="1952779" cy="703654"/>
              </a:xfrm>
              <a:prstGeom prst="rect">
                <a:avLst/>
              </a:prstGeom>
              <a:blipFill>
                <a:blip r:embed="rId3"/>
                <a:stretch>
                  <a:fillRect l="-6563" b="-8621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ravokutnik 5"/>
          <p:cNvSpPr/>
          <p:nvPr/>
        </p:nvSpPr>
        <p:spPr>
          <a:xfrm>
            <a:off x="4743470" y="3279882"/>
            <a:ext cx="20056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= 493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: </a:t>
            </a:r>
            <a:r>
              <a:rPr lang="hr-HR" sz="28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9</a:t>
            </a:r>
            <a:r>
              <a:rPr lang="hr-HR" sz="2800" dirty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4743470" y="3876475"/>
            <a:ext cx="21339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= 493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>
                <a:latin typeface="+mn-lt"/>
                <a:cs typeface="Calibri" panose="020F0502020204030204" pitchFamily="34" charset="0"/>
                <a:sym typeface="Symbol" panose="05050102010706020507" pitchFamily="18" charset="2"/>
              </a:rPr>
              <a:t>–9</a:t>
            </a:r>
            <a:r>
              <a:rPr lang="hr-HR" sz="2800" dirty="0">
                <a:latin typeface="+mn-lt"/>
                <a:sym typeface="Symbol" panose="05050102010706020507" pitchFamily="18" charset="2"/>
              </a:rPr>
              <a:t> </a:t>
            </a:r>
            <a:endParaRPr lang="hr-HR" sz="2800" dirty="0">
              <a:latin typeface="+mn-lt"/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4757709" y="4473068"/>
            <a:ext cx="30396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= 4.93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>
                <a:cs typeface="Calibri" panose="020F0502020204030204" pitchFamily="34" charset="0"/>
                <a:sym typeface="Symbol" panose="05050102010706020507" pitchFamily="18" charset="2"/>
              </a:rPr>
              <a:t>2</a:t>
            </a:r>
            <a:r>
              <a:rPr lang="hr-HR" sz="2800" dirty="0">
                <a:sym typeface="Symbol" panose="05050102010706020507" pitchFamily="18" charset="2"/>
              </a:rPr>
              <a:t>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>
                <a:cs typeface="Calibri" panose="020F0502020204030204" pitchFamily="34" charset="0"/>
                <a:sym typeface="Symbol" panose="05050102010706020507" pitchFamily="18" charset="2"/>
              </a:rPr>
              <a:t>–9</a:t>
            </a:r>
            <a:r>
              <a:rPr lang="hr-HR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0" name="Pravokutnik 9"/>
          <p:cNvSpPr/>
          <p:nvPr/>
        </p:nvSpPr>
        <p:spPr>
          <a:xfrm>
            <a:off x="4757709" y="5069659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/>
              <a:t>= 4.93 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∙ </a:t>
            </a:r>
            <a:r>
              <a:rPr lang="hr-HR" sz="2800" dirty="0">
                <a:cs typeface="Calibri" panose="020F0502020204030204" pitchFamily="34" charset="0"/>
                <a:sym typeface="Symbol" panose="05050102010706020507" pitchFamily="18" charset="2"/>
              </a:rPr>
              <a:t>10</a:t>
            </a:r>
            <a:r>
              <a:rPr lang="hr-HR" sz="2800" baseline="30000" dirty="0">
                <a:cs typeface="Calibri" panose="020F0502020204030204" pitchFamily="34" charset="0"/>
                <a:sym typeface="Symbol" panose="05050102010706020507" pitchFamily="18" charset="2"/>
              </a:rPr>
              <a:t>–7</a:t>
            </a:r>
            <a:r>
              <a:rPr lang="hr-HR" sz="2800" dirty="0">
                <a:sym typeface="Symbol" panose="05050102010706020507" pitchFamily="18" charset="2"/>
              </a:rPr>
              <a:t> m </a:t>
            </a:r>
            <a:endParaRPr lang="hr-HR" sz="2800" dirty="0"/>
          </a:p>
        </p:txBody>
      </p:sp>
      <p:sp>
        <p:nvSpPr>
          <p:cNvPr id="11" name="Pravokutnik 10"/>
          <p:cNvSpPr/>
          <p:nvPr/>
        </p:nvSpPr>
        <p:spPr>
          <a:xfrm>
            <a:off x="3607368" y="2478768"/>
            <a:ext cx="569387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hr-HR" dirty="0"/>
              <a:t>493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3091033" y="2869765"/>
            <a:ext cx="1652437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hr-HR" dirty="0">
                <a:cs typeface="Calibri" panose="020F0502020204030204" pitchFamily="34" charset="0"/>
                <a:sym typeface="Symbol" panose="05050102010706020507" pitchFamily="18" charset="2"/>
              </a:rPr>
              <a:t>1 000 000 000</a:t>
            </a:r>
            <a:r>
              <a:rPr lang="hr-HR" dirty="0">
                <a:sym typeface="Symbol" panose="05050102010706020507" pitchFamily="18" charset="2"/>
              </a:rPr>
              <a:t> </a:t>
            </a:r>
            <a:endParaRPr lang="hr-HR" dirty="0"/>
          </a:p>
        </p:txBody>
      </p:sp>
      <p:sp>
        <p:nvSpPr>
          <p:cNvPr id="14" name="Pravokutnik 13"/>
          <p:cNvSpPr/>
          <p:nvPr/>
        </p:nvSpPr>
        <p:spPr>
          <a:xfrm>
            <a:off x="4743470" y="2571148"/>
            <a:ext cx="37737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800" dirty="0">
                <a:solidFill>
                  <a:prstClr val="black"/>
                </a:solidFill>
              </a:rPr>
              <a:t>= 493 </a:t>
            </a:r>
            <a:r>
              <a:rPr lang="hr-HR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: </a:t>
            </a:r>
            <a:r>
              <a:rPr lang="hr-HR" sz="2800" dirty="0">
                <a:solidFill>
                  <a:prstClr val="black"/>
                </a:solidFill>
                <a:latin typeface="Arial"/>
                <a:cs typeface="Calibri" panose="020F0502020204030204" pitchFamily="34" charset="0"/>
                <a:sym typeface="Symbol" panose="05050102010706020507" pitchFamily="18" charset="2"/>
              </a:rPr>
              <a:t>1 000 000 000</a:t>
            </a:r>
            <a:r>
              <a:rPr lang="hr-HR" sz="2800" dirty="0">
                <a:solidFill>
                  <a:prstClr val="black"/>
                </a:solidFill>
                <a:latin typeface="Arial"/>
                <a:sym typeface="Symbol" panose="05050102010706020507" pitchFamily="18" charset="2"/>
              </a:rPr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618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 animBg="1"/>
      <p:bldP spid="12" grpId="0" animBg="1"/>
      <p:bldP spid="14" grpId="0"/>
    </p:bldLst>
  </p:timing>
</p:sld>
</file>

<file path=ppt/theme/theme1.xml><?xml version="1.0" encoding="utf-8"?>
<a:theme xmlns:a="http://schemas.openxmlformats.org/drawingml/2006/main" name="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3703097F-671B-4FE0-B9F2-883F31DE753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1_1_znanstveni_zapis_broja_1</Template>
  <TotalTime>103</TotalTime>
  <Words>548</Words>
  <Application>Microsoft Office PowerPoint</Application>
  <PresentationFormat>Prikaz na zaslonu (4:3)</PresentationFormat>
  <Paragraphs>103</Paragraphs>
  <Slides>11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2</vt:i4>
      </vt:variant>
      <vt:variant>
        <vt:lpstr>Naslovi slajdova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 Math</vt:lpstr>
      <vt:lpstr>Myriad Pro</vt:lpstr>
      <vt:lpstr>Theme 5</vt:lpstr>
      <vt:lpstr>Custom Design</vt:lpstr>
      <vt:lpstr>Equation</vt:lpstr>
      <vt:lpstr>MathType 7.0 Equation</vt:lpstr>
      <vt:lpstr>1. REALNI BROJEVI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Koliki je polumjer Sunca?</vt:lpstr>
      <vt:lpstr>PowerPoint prezentacija</vt:lpstr>
      <vt:lpstr>PowerPoint prezentacija</vt:lpstr>
      <vt:lpstr>PowerPoint prezentacija</vt:lpstr>
      <vt:lpstr>Koliko je puta Zemljin promjer veći od promjera stanice?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1.1. ZNANSTVENI ZAPIS BROJA </dc:title>
  <dc:creator>Jasminka Viljevac</dc:creator>
  <cp:lastModifiedBy>Jasminka Viljevac</cp:lastModifiedBy>
  <cp:revision>11</cp:revision>
  <dcterms:created xsi:type="dcterms:W3CDTF">2021-08-17T11:59:41Z</dcterms:created>
  <dcterms:modified xsi:type="dcterms:W3CDTF">2021-08-17T15:31:02Z</dcterms:modified>
</cp:coreProperties>
</file>